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95" r:id="rId2"/>
    <p:sldId id="305" r:id="rId3"/>
    <p:sldId id="326" r:id="rId4"/>
    <p:sldId id="327" r:id="rId5"/>
    <p:sldId id="328" r:id="rId6"/>
    <p:sldId id="329" r:id="rId7"/>
    <p:sldId id="293"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6633"/>
    <a:srgbClr val="D1E1FF"/>
    <a:srgbClr val="0BA3D9"/>
    <a:srgbClr val="B817F9"/>
  </p:clrMru>
</p:presentationPr>
</file>

<file path=ppt/tableStyles.xml><?xml version="1.0" encoding="utf-8"?>
<a:tblStyleLst xmlns:a="http://schemas.openxmlformats.org/drawingml/2006/main" def="{5C22544A-7EE6-4342-B048-85BDC9FD1C3A}">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80" d="100"/>
          <a:sy n="80" d="100"/>
        </p:scale>
        <p:origin x="-858" y="-5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mallory\Desktop\WOOD%20MAC%20OCT%202011%20FORECAST\Supply_and_Demand_Oct_2011.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934371739665681E-2"/>
          <c:y val="3.2348152608447242E-2"/>
          <c:w val="0.87730291353073064"/>
          <c:h val="0.810860358718408"/>
        </c:manualLayout>
      </c:layout>
      <c:areaChart>
        <c:grouping val="stacked"/>
        <c:ser>
          <c:idx val="0"/>
          <c:order val="0"/>
          <c:tx>
            <c:strRef>
              <c:f>'Supply - Shales'!$B$11</c:f>
              <c:strCache>
                <c:ptCount val="1"/>
                <c:pt idx="0">
                  <c:v>Barnett</c:v>
                </c:pt>
              </c:strCache>
            </c:strRef>
          </c:tx>
          <c:spPr>
            <a:solidFill>
              <a:srgbClr val="00A4E3"/>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Shales'!$B$12:$B$43</c:f>
              <c:numCache>
                <c:formatCode>#,##0.0_);\-#,##0.0_);\-_)</c:formatCode>
                <c:ptCount val="32"/>
                <c:pt idx="0">
                  <c:v>0.18675858019950492</c:v>
                </c:pt>
                <c:pt idx="1">
                  <c:v>0.31861530383465309</c:v>
                </c:pt>
                <c:pt idx="2">
                  <c:v>0.52200000000000002</c:v>
                </c:pt>
                <c:pt idx="3">
                  <c:v>0.72200000000000064</c:v>
                </c:pt>
                <c:pt idx="4">
                  <c:v>0.90700000000000003</c:v>
                </c:pt>
                <c:pt idx="5">
                  <c:v>1.2069999999999907</c:v>
                </c:pt>
                <c:pt idx="6">
                  <c:v>1.7340000000000042</c:v>
                </c:pt>
                <c:pt idx="7">
                  <c:v>2.5959999999999988</c:v>
                </c:pt>
                <c:pt idx="8">
                  <c:v>3.7530584476603392</c:v>
                </c:pt>
                <c:pt idx="9">
                  <c:v>4.0876239875109714</c:v>
                </c:pt>
                <c:pt idx="10">
                  <c:v>4.5701387476818693</c:v>
                </c:pt>
                <c:pt idx="11">
                  <c:v>4.8800799705311197</c:v>
                </c:pt>
                <c:pt idx="12">
                  <c:v>4.7409053604035858</c:v>
                </c:pt>
                <c:pt idx="13">
                  <c:v>4.674486399348825</c:v>
                </c:pt>
                <c:pt idx="14">
                  <c:v>4.6041431290453207</c:v>
                </c:pt>
                <c:pt idx="15">
                  <c:v>4.5916674111352034</c:v>
                </c:pt>
                <c:pt idx="16">
                  <c:v>4.57824659876339</c:v>
                </c:pt>
                <c:pt idx="17">
                  <c:v>4.5151163273375614</c:v>
                </c:pt>
                <c:pt idx="18">
                  <c:v>4.4995425105680802</c:v>
                </c:pt>
                <c:pt idx="19">
                  <c:v>4.4906012482045234</c:v>
                </c:pt>
                <c:pt idx="20">
                  <c:v>4.4914487878662532</c:v>
                </c:pt>
                <c:pt idx="21">
                  <c:v>4.4702317398198534</c:v>
                </c:pt>
                <c:pt idx="22">
                  <c:v>4.4375897986814064</c:v>
                </c:pt>
                <c:pt idx="23">
                  <c:v>4.3853720396913989</c:v>
                </c:pt>
                <c:pt idx="24">
                  <c:v>4.3054255693912831</c:v>
                </c:pt>
                <c:pt idx="25">
                  <c:v>4.2198342391416475</c:v>
                </c:pt>
                <c:pt idx="26">
                  <c:v>4.1166043181686609</c:v>
                </c:pt>
                <c:pt idx="27">
                  <c:v>4.0089866325555255</c:v>
                </c:pt>
                <c:pt idx="28">
                  <c:v>3.8997298500529411</c:v>
                </c:pt>
                <c:pt idx="29">
                  <c:v>3.7747701353455914</c:v>
                </c:pt>
                <c:pt idx="30">
                  <c:v>3.6694125013569212</c:v>
                </c:pt>
                <c:pt idx="31">
                  <c:v>3.5887177187129864</c:v>
                </c:pt>
              </c:numCache>
            </c:numRef>
          </c:val>
        </c:ser>
        <c:ser>
          <c:idx val="1"/>
          <c:order val="1"/>
          <c:tx>
            <c:strRef>
              <c:f>'Supply - Shales'!$C$11</c:f>
              <c:strCache>
                <c:ptCount val="1"/>
                <c:pt idx="0">
                  <c:v>Fayetteville</c:v>
                </c:pt>
              </c:strCache>
            </c:strRef>
          </c:tx>
          <c:spPr>
            <a:solidFill>
              <a:srgbClr val="06357A"/>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Shales'!$C$12:$C$43</c:f>
              <c:numCache>
                <c:formatCode>#,##0.0_);\-#,##0.0_);\-_)</c:formatCode>
                <c:ptCount val="32"/>
                <c:pt idx="0">
                  <c:v>0</c:v>
                </c:pt>
                <c:pt idx="1">
                  <c:v>0</c:v>
                </c:pt>
                <c:pt idx="2">
                  <c:v>0</c:v>
                </c:pt>
                <c:pt idx="3">
                  <c:v>0</c:v>
                </c:pt>
                <c:pt idx="4">
                  <c:v>1.0000000000000041E-3</c:v>
                </c:pt>
                <c:pt idx="5">
                  <c:v>7.0000000000000461E-3</c:v>
                </c:pt>
                <c:pt idx="6">
                  <c:v>5.2000000000000386E-2</c:v>
                </c:pt>
                <c:pt idx="7">
                  <c:v>0.27600000000000002</c:v>
                </c:pt>
                <c:pt idx="8">
                  <c:v>0.76315320325442604</c:v>
                </c:pt>
                <c:pt idx="9">
                  <c:v>1.3085586611510254</c:v>
                </c:pt>
                <c:pt idx="10">
                  <c:v>2.2866075219712214</c:v>
                </c:pt>
                <c:pt idx="11">
                  <c:v>2.7650924302254518</c:v>
                </c:pt>
                <c:pt idx="12">
                  <c:v>2.9299780256686168</c:v>
                </c:pt>
                <c:pt idx="13">
                  <c:v>3.2325226381141787</c:v>
                </c:pt>
                <c:pt idx="14">
                  <c:v>3.3633972758780892</c:v>
                </c:pt>
                <c:pt idx="15">
                  <c:v>3.3988640357678368</c:v>
                </c:pt>
                <c:pt idx="16">
                  <c:v>3.5285537294566951</c:v>
                </c:pt>
                <c:pt idx="17">
                  <c:v>3.6782093810659817</c:v>
                </c:pt>
                <c:pt idx="18">
                  <c:v>3.8018826341279777</c:v>
                </c:pt>
                <c:pt idx="19">
                  <c:v>3.8986913224752509</c:v>
                </c:pt>
                <c:pt idx="20">
                  <c:v>3.9823903245626115</c:v>
                </c:pt>
                <c:pt idx="21">
                  <c:v>4.0327338107094857</c:v>
                </c:pt>
                <c:pt idx="22">
                  <c:v>4.0773918245372025</c:v>
                </c:pt>
                <c:pt idx="23">
                  <c:v>4.1228355321160839</c:v>
                </c:pt>
                <c:pt idx="24">
                  <c:v>4.1499754441670875</c:v>
                </c:pt>
                <c:pt idx="25">
                  <c:v>4.1613171722181956</c:v>
                </c:pt>
                <c:pt idx="26">
                  <c:v>4.1609199038720357</c:v>
                </c:pt>
                <c:pt idx="27">
                  <c:v>4.1672847151224355</c:v>
                </c:pt>
                <c:pt idx="28">
                  <c:v>4.1915265274731226</c:v>
                </c:pt>
                <c:pt idx="29">
                  <c:v>4.2239141858158078</c:v>
                </c:pt>
                <c:pt idx="30">
                  <c:v>4.2603987330802724</c:v>
                </c:pt>
                <c:pt idx="31">
                  <c:v>4.2853854200215427</c:v>
                </c:pt>
              </c:numCache>
            </c:numRef>
          </c:val>
        </c:ser>
        <c:ser>
          <c:idx val="2"/>
          <c:order val="2"/>
          <c:tx>
            <c:strRef>
              <c:f>'Supply - Shales'!$D$11</c:f>
              <c:strCache>
                <c:ptCount val="1"/>
                <c:pt idx="0">
                  <c:v>Woodford</c:v>
                </c:pt>
              </c:strCache>
            </c:strRef>
          </c:tx>
          <c:spPr>
            <a:solidFill>
              <a:srgbClr val="E2A856"/>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Shales'!$D$12:$D$43</c:f>
              <c:numCache>
                <c:formatCode>#,##0.0_);\-#,##0.0_);\-_)</c:formatCode>
                <c:ptCount val="32"/>
                <c:pt idx="0">
                  <c:v>0</c:v>
                </c:pt>
                <c:pt idx="1">
                  <c:v>1.8838000000000088E-3</c:v>
                </c:pt>
                <c:pt idx="2">
                  <c:v>4.0000000000000114E-3</c:v>
                </c:pt>
                <c:pt idx="3">
                  <c:v>9.0000000000000548E-3</c:v>
                </c:pt>
                <c:pt idx="4">
                  <c:v>3.0000000000000131E-2</c:v>
                </c:pt>
                <c:pt idx="5">
                  <c:v>3.7000000000000241E-2</c:v>
                </c:pt>
                <c:pt idx="6">
                  <c:v>8.2000000000000003E-2</c:v>
                </c:pt>
                <c:pt idx="7">
                  <c:v>0.20300000000000001</c:v>
                </c:pt>
                <c:pt idx="8">
                  <c:v>0.45990692983980852</c:v>
                </c:pt>
                <c:pt idx="9">
                  <c:v>0.7156498294361423</c:v>
                </c:pt>
                <c:pt idx="10">
                  <c:v>0.70280069622526264</c:v>
                </c:pt>
                <c:pt idx="11">
                  <c:v>0.67065432585823714</c:v>
                </c:pt>
                <c:pt idx="12">
                  <c:v>0.63222739223153912</c:v>
                </c:pt>
                <c:pt idx="13">
                  <c:v>0.59764281902083216</c:v>
                </c:pt>
                <c:pt idx="14">
                  <c:v>0.61908890984531217</c:v>
                </c:pt>
                <c:pt idx="15">
                  <c:v>0.66725682788325069</c:v>
                </c:pt>
                <c:pt idx="16">
                  <c:v>0.74320206064352312</c:v>
                </c:pt>
                <c:pt idx="17">
                  <c:v>0.81466366718213579</c:v>
                </c:pt>
                <c:pt idx="18">
                  <c:v>0.86089404739217912</c:v>
                </c:pt>
                <c:pt idx="19">
                  <c:v>0.90307143254271138</c:v>
                </c:pt>
                <c:pt idx="20">
                  <c:v>0.93782049709779425</c:v>
                </c:pt>
                <c:pt idx="21">
                  <c:v>0.9614945093406817</c:v>
                </c:pt>
                <c:pt idx="22">
                  <c:v>0.97920882583280833</c:v>
                </c:pt>
                <c:pt idx="23">
                  <c:v>1.0096293997793546</c:v>
                </c:pt>
                <c:pt idx="24">
                  <c:v>1.0434848861856476</c:v>
                </c:pt>
                <c:pt idx="25">
                  <c:v>1.0589834753344718</c:v>
                </c:pt>
                <c:pt idx="26">
                  <c:v>1.0641567532358671</c:v>
                </c:pt>
                <c:pt idx="27">
                  <c:v>1.0428430261463641</c:v>
                </c:pt>
                <c:pt idx="28">
                  <c:v>1.0177002279902818</c:v>
                </c:pt>
                <c:pt idx="29">
                  <c:v>1.0092667888081732</c:v>
                </c:pt>
                <c:pt idx="30">
                  <c:v>1.0036411404000298</c:v>
                </c:pt>
                <c:pt idx="31">
                  <c:v>0.99696555676905108</c:v>
                </c:pt>
              </c:numCache>
            </c:numRef>
          </c:val>
        </c:ser>
        <c:ser>
          <c:idx val="3"/>
          <c:order val="3"/>
          <c:tx>
            <c:strRef>
              <c:f>'Supply - Shales'!$E$11</c:f>
              <c:strCache>
                <c:ptCount val="1"/>
                <c:pt idx="0">
                  <c:v>Haynesville</c:v>
                </c:pt>
              </c:strCache>
            </c:strRef>
          </c:tx>
          <c:spPr>
            <a:solidFill>
              <a:srgbClr val="ADD5F1"/>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Shales'!$E$12:$E$43</c:f>
              <c:numCache>
                <c:formatCode>#,##0.0_);\-#,##0.0_);\-_)</c:formatCode>
                <c:ptCount val="32"/>
                <c:pt idx="0">
                  <c:v>0</c:v>
                </c:pt>
                <c:pt idx="1">
                  <c:v>0</c:v>
                </c:pt>
                <c:pt idx="2">
                  <c:v>0</c:v>
                </c:pt>
                <c:pt idx="3">
                  <c:v>0</c:v>
                </c:pt>
                <c:pt idx="4">
                  <c:v>0</c:v>
                </c:pt>
                <c:pt idx="5">
                  <c:v>0</c:v>
                </c:pt>
                <c:pt idx="6">
                  <c:v>0</c:v>
                </c:pt>
                <c:pt idx="7">
                  <c:v>0</c:v>
                </c:pt>
                <c:pt idx="8">
                  <c:v>9.0291204872351483E-2</c:v>
                </c:pt>
                <c:pt idx="9">
                  <c:v>1.2291103225488562</c:v>
                </c:pt>
                <c:pt idx="10">
                  <c:v>3.7255526833225798</c:v>
                </c:pt>
                <c:pt idx="11">
                  <c:v>6.0060000000000002</c:v>
                </c:pt>
                <c:pt idx="12">
                  <c:v>6.2320000000000064</c:v>
                </c:pt>
                <c:pt idx="13">
                  <c:v>5.8250002124762466</c:v>
                </c:pt>
                <c:pt idx="14">
                  <c:v>5.8881873533305855</c:v>
                </c:pt>
                <c:pt idx="15">
                  <c:v>6.1632676081003828</c:v>
                </c:pt>
                <c:pt idx="16">
                  <c:v>6.5145600485188675</c:v>
                </c:pt>
                <c:pt idx="17">
                  <c:v>6.9366370554672434</c:v>
                </c:pt>
                <c:pt idx="18">
                  <c:v>7.3508360629650245</c:v>
                </c:pt>
                <c:pt idx="19">
                  <c:v>7.6206759361953056</c:v>
                </c:pt>
                <c:pt idx="20">
                  <c:v>7.7712772672201424</c:v>
                </c:pt>
                <c:pt idx="21">
                  <c:v>7.9768486068170334</c:v>
                </c:pt>
                <c:pt idx="22">
                  <c:v>8.1556599443701145</c:v>
                </c:pt>
                <c:pt idx="23">
                  <c:v>8.2553196643433786</c:v>
                </c:pt>
                <c:pt idx="24">
                  <c:v>8.3400500370586848</c:v>
                </c:pt>
                <c:pt idx="25">
                  <c:v>8.393251368676621</c:v>
                </c:pt>
                <c:pt idx="26">
                  <c:v>8.4167809766600268</c:v>
                </c:pt>
                <c:pt idx="27">
                  <c:v>8.4145358395940768</c:v>
                </c:pt>
                <c:pt idx="28">
                  <c:v>8.3897969837324027</c:v>
                </c:pt>
                <c:pt idx="29">
                  <c:v>8.3448020868998949</c:v>
                </c:pt>
                <c:pt idx="30">
                  <c:v>8.2814431708031879</c:v>
                </c:pt>
                <c:pt idx="31">
                  <c:v>8.2175976352372508</c:v>
                </c:pt>
              </c:numCache>
            </c:numRef>
          </c:val>
        </c:ser>
        <c:ser>
          <c:idx val="4"/>
          <c:order val="4"/>
          <c:tx>
            <c:strRef>
              <c:f>'Supply - Shales'!$F$11</c:f>
              <c:strCache>
                <c:ptCount val="1"/>
                <c:pt idx="0">
                  <c:v>Marcellus</c:v>
                </c:pt>
              </c:strCache>
            </c:strRef>
          </c:tx>
          <c:spPr>
            <a:solidFill>
              <a:srgbClr val="6D276A"/>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Shales'!$F$12:$F$43</c:f>
              <c:numCache>
                <c:formatCode>#,##0.0_);\-#,##0.0_);\-_)</c:formatCode>
                <c:ptCount val="32"/>
                <c:pt idx="0">
                  <c:v>0</c:v>
                </c:pt>
                <c:pt idx="1">
                  <c:v>0</c:v>
                </c:pt>
                <c:pt idx="2">
                  <c:v>0</c:v>
                </c:pt>
                <c:pt idx="3">
                  <c:v>0</c:v>
                </c:pt>
                <c:pt idx="4">
                  <c:v>0</c:v>
                </c:pt>
                <c:pt idx="5">
                  <c:v>0</c:v>
                </c:pt>
                <c:pt idx="6">
                  <c:v>0</c:v>
                </c:pt>
                <c:pt idx="7">
                  <c:v>0</c:v>
                </c:pt>
                <c:pt idx="8">
                  <c:v>9.3644863267114575E-2</c:v>
                </c:pt>
                <c:pt idx="9">
                  <c:v>0.49175626188839439</c:v>
                </c:pt>
                <c:pt idx="10">
                  <c:v>1.5185299499977241</c:v>
                </c:pt>
                <c:pt idx="11">
                  <c:v>2.905940759284904</c:v>
                </c:pt>
                <c:pt idx="12">
                  <c:v>4.1702965807805104</c:v>
                </c:pt>
                <c:pt idx="13">
                  <c:v>5.5650158059268655</c:v>
                </c:pt>
                <c:pt idx="14">
                  <c:v>6.6839102294998245</c:v>
                </c:pt>
                <c:pt idx="15">
                  <c:v>7.6851238655621561</c:v>
                </c:pt>
                <c:pt idx="16">
                  <c:v>8.7019416078576359</c:v>
                </c:pt>
                <c:pt idx="17">
                  <c:v>9.5022077816359971</c:v>
                </c:pt>
                <c:pt idx="18">
                  <c:v>10.153668281683977</c:v>
                </c:pt>
                <c:pt idx="19">
                  <c:v>10.701930631556612</c:v>
                </c:pt>
                <c:pt idx="20">
                  <c:v>11.136600148193798</c:v>
                </c:pt>
                <c:pt idx="21">
                  <c:v>11.515361949484783</c:v>
                </c:pt>
                <c:pt idx="22">
                  <c:v>11.870965193494239</c:v>
                </c:pt>
                <c:pt idx="23">
                  <c:v>12.215918132364228</c:v>
                </c:pt>
                <c:pt idx="24">
                  <c:v>12.559777879618872</c:v>
                </c:pt>
                <c:pt idx="25">
                  <c:v>12.835895292452472</c:v>
                </c:pt>
                <c:pt idx="26">
                  <c:v>13.069113036543056</c:v>
                </c:pt>
                <c:pt idx="27">
                  <c:v>13.270405683562521</c:v>
                </c:pt>
                <c:pt idx="28">
                  <c:v>13.452022770369474</c:v>
                </c:pt>
                <c:pt idx="29">
                  <c:v>13.637601999145138</c:v>
                </c:pt>
                <c:pt idx="30">
                  <c:v>13.788498885454548</c:v>
                </c:pt>
                <c:pt idx="31">
                  <c:v>13.884886035289815</c:v>
                </c:pt>
              </c:numCache>
            </c:numRef>
          </c:val>
        </c:ser>
        <c:ser>
          <c:idx val="7"/>
          <c:order val="5"/>
          <c:tx>
            <c:strRef>
              <c:f>'Supply - Shales'!$G$11</c:f>
              <c:strCache>
                <c:ptCount val="1"/>
                <c:pt idx="0">
                  <c:v>Eagle Ford</c:v>
                </c:pt>
              </c:strCache>
            </c:strRef>
          </c:tx>
          <c:spPr>
            <a:solidFill>
              <a:srgbClr val="ADAFB2"/>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Shales'!$G$12:$G$43</c:f>
              <c:numCache>
                <c:formatCode>#,##0.0_);\-#,##0.0_);\-_)</c:formatCode>
                <c:ptCount val="32"/>
                <c:pt idx="0">
                  <c:v>0</c:v>
                </c:pt>
                <c:pt idx="1">
                  <c:v>0</c:v>
                </c:pt>
                <c:pt idx="2">
                  <c:v>0</c:v>
                </c:pt>
                <c:pt idx="3">
                  <c:v>0</c:v>
                </c:pt>
                <c:pt idx="4">
                  <c:v>0</c:v>
                </c:pt>
                <c:pt idx="5">
                  <c:v>0</c:v>
                </c:pt>
                <c:pt idx="6">
                  <c:v>0</c:v>
                </c:pt>
                <c:pt idx="7">
                  <c:v>0</c:v>
                </c:pt>
                <c:pt idx="8">
                  <c:v>0</c:v>
                </c:pt>
                <c:pt idx="9">
                  <c:v>1.7351162684143401E-2</c:v>
                </c:pt>
                <c:pt idx="10">
                  <c:v>0.19656088507410649</c:v>
                </c:pt>
                <c:pt idx="11">
                  <c:v>0.92990829994256741</c:v>
                </c:pt>
                <c:pt idx="12">
                  <c:v>1.9893555722852576</c:v>
                </c:pt>
                <c:pt idx="13">
                  <c:v>2.4770405082760831</c:v>
                </c:pt>
                <c:pt idx="14">
                  <c:v>2.9569393912938167</c:v>
                </c:pt>
                <c:pt idx="15">
                  <c:v>3.3465483331554235</c:v>
                </c:pt>
                <c:pt idx="16">
                  <c:v>3.6752591391263367</c:v>
                </c:pt>
                <c:pt idx="17">
                  <c:v>4.0164433960795334</c:v>
                </c:pt>
                <c:pt idx="18">
                  <c:v>4.3006302929253115</c:v>
                </c:pt>
                <c:pt idx="19">
                  <c:v>4.4974131899884568</c:v>
                </c:pt>
                <c:pt idx="20">
                  <c:v>4.6568889597808445</c:v>
                </c:pt>
                <c:pt idx="21">
                  <c:v>4.7557287739127414</c:v>
                </c:pt>
                <c:pt idx="22">
                  <c:v>4.7975035855319694</c:v>
                </c:pt>
                <c:pt idx="23">
                  <c:v>4.8290850989827252</c:v>
                </c:pt>
                <c:pt idx="24">
                  <c:v>4.8412651382399909</c:v>
                </c:pt>
                <c:pt idx="25">
                  <c:v>4.8756139983440594</c:v>
                </c:pt>
                <c:pt idx="26">
                  <c:v>4.9327421509668481</c:v>
                </c:pt>
                <c:pt idx="27">
                  <c:v>4.9343434434154974</c:v>
                </c:pt>
                <c:pt idx="28">
                  <c:v>4.8930430312242104</c:v>
                </c:pt>
                <c:pt idx="29">
                  <c:v>4.9042072842293534</c:v>
                </c:pt>
                <c:pt idx="30">
                  <c:v>4.9530689893809088</c:v>
                </c:pt>
                <c:pt idx="31">
                  <c:v>4.9823112322197485</c:v>
                </c:pt>
              </c:numCache>
            </c:numRef>
          </c:val>
        </c:ser>
        <c:ser>
          <c:idx val="8"/>
          <c:order val="6"/>
          <c:tx>
            <c:strRef>
              <c:f>'Supply - Shales'!$H$11</c:f>
              <c:strCache>
                <c:ptCount val="1"/>
                <c:pt idx="0">
                  <c:v>Horn River</c:v>
                </c:pt>
              </c:strCache>
            </c:strRef>
          </c:tx>
          <c:spPr>
            <a:solidFill>
              <a:srgbClr val="CD7067"/>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Shales'!$H$12:$H$43</c:f>
              <c:numCache>
                <c:formatCode>#,##0.0_);\-#,##0.0_);\-_)</c:formatCode>
                <c:ptCount val="32"/>
                <c:pt idx="0">
                  <c:v>0</c:v>
                </c:pt>
                <c:pt idx="1">
                  <c:v>0</c:v>
                </c:pt>
                <c:pt idx="2">
                  <c:v>0</c:v>
                </c:pt>
                <c:pt idx="3">
                  <c:v>0</c:v>
                </c:pt>
                <c:pt idx="4">
                  <c:v>0</c:v>
                </c:pt>
                <c:pt idx="5">
                  <c:v>0</c:v>
                </c:pt>
                <c:pt idx="6">
                  <c:v>0</c:v>
                </c:pt>
                <c:pt idx="7">
                  <c:v>0</c:v>
                </c:pt>
                <c:pt idx="8">
                  <c:v>3.3715892043545005E-2</c:v>
                </c:pt>
                <c:pt idx="9">
                  <c:v>0.12703603442682498</c:v>
                </c:pt>
                <c:pt idx="10">
                  <c:v>0.20831327422515716</c:v>
                </c:pt>
                <c:pt idx="11">
                  <c:v>0.42432419160385909</c:v>
                </c:pt>
                <c:pt idx="12">
                  <c:v>0.65344062904570765</c:v>
                </c:pt>
                <c:pt idx="13">
                  <c:v>0.75055510942959014</c:v>
                </c:pt>
                <c:pt idx="14">
                  <c:v>0.88054856307523588</c:v>
                </c:pt>
                <c:pt idx="15">
                  <c:v>1.0329106514416919</c:v>
                </c:pt>
                <c:pt idx="16">
                  <c:v>1.2319089576229636</c:v>
                </c:pt>
                <c:pt idx="17">
                  <c:v>1.5059038377701119</c:v>
                </c:pt>
                <c:pt idx="18">
                  <c:v>1.8675450277584513</c:v>
                </c:pt>
                <c:pt idx="19">
                  <c:v>2.3350565526751068</c:v>
                </c:pt>
                <c:pt idx="20">
                  <c:v>2.8561107953494997</c:v>
                </c:pt>
                <c:pt idx="21">
                  <c:v>3.2487882332966875</c:v>
                </c:pt>
                <c:pt idx="22">
                  <c:v>3.5340712510827212</c:v>
                </c:pt>
                <c:pt idx="23">
                  <c:v>3.8047755514253412</c:v>
                </c:pt>
                <c:pt idx="24">
                  <c:v>4.0512574897462024</c:v>
                </c:pt>
                <c:pt idx="25">
                  <c:v>4.2753690295379494</c:v>
                </c:pt>
                <c:pt idx="26">
                  <c:v>4.4413519322311803</c:v>
                </c:pt>
                <c:pt idx="27">
                  <c:v>4.5729996904950543</c:v>
                </c:pt>
                <c:pt idx="28">
                  <c:v>4.7148881064102675</c:v>
                </c:pt>
                <c:pt idx="29">
                  <c:v>4.8488142465876924</c:v>
                </c:pt>
                <c:pt idx="30">
                  <c:v>4.9730283885760134</c:v>
                </c:pt>
                <c:pt idx="31">
                  <c:v>5.0878530081477855</c:v>
                </c:pt>
              </c:numCache>
            </c:numRef>
          </c:val>
        </c:ser>
        <c:ser>
          <c:idx val="5"/>
          <c:order val="7"/>
          <c:tx>
            <c:strRef>
              <c:f>'Supply - Shales'!$I$11</c:f>
              <c:strCache>
                <c:ptCount val="1"/>
                <c:pt idx="0">
                  <c:v>Montney </c:v>
                </c:pt>
              </c:strCache>
            </c:strRef>
          </c:tx>
          <c:spPr>
            <a:solidFill>
              <a:srgbClr val="9398CC"/>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Shales'!$I$12:$I$43</c:f>
              <c:numCache>
                <c:formatCode>#,##0.0_);\-#,##0.0_);\-_)</c:formatCode>
                <c:ptCount val="32"/>
                <c:pt idx="0">
                  <c:v>0</c:v>
                </c:pt>
                <c:pt idx="1">
                  <c:v>0</c:v>
                </c:pt>
                <c:pt idx="2">
                  <c:v>0</c:v>
                </c:pt>
                <c:pt idx="3">
                  <c:v>0</c:v>
                </c:pt>
                <c:pt idx="4">
                  <c:v>0</c:v>
                </c:pt>
                <c:pt idx="5">
                  <c:v>0</c:v>
                </c:pt>
                <c:pt idx="6">
                  <c:v>0.1</c:v>
                </c:pt>
                <c:pt idx="7">
                  <c:v>0.18700000000000044</c:v>
                </c:pt>
                <c:pt idx="8">
                  <c:v>0.30700000000000038</c:v>
                </c:pt>
                <c:pt idx="9">
                  <c:v>0.40900000000000031</c:v>
                </c:pt>
                <c:pt idx="10">
                  <c:v>0.77777777777778001</c:v>
                </c:pt>
                <c:pt idx="11">
                  <c:v>1.1645883890015194</c:v>
                </c:pt>
                <c:pt idx="12">
                  <c:v>1.6894420376656285</c:v>
                </c:pt>
                <c:pt idx="13">
                  <c:v>1.9541099435756193</c:v>
                </c:pt>
                <c:pt idx="14">
                  <c:v>2.3242854366115187</c:v>
                </c:pt>
                <c:pt idx="15">
                  <c:v>2.7672383627501014</c:v>
                </c:pt>
                <c:pt idx="16">
                  <c:v>3.1302870451266012</c:v>
                </c:pt>
                <c:pt idx="17">
                  <c:v>3.4584532050957177</c:v>
                </c:pt>
                <c:pt idx="18">
                  <c:v>3.7795370291956432</c:v>
                </c:pt>
                <c:pt idx="19">
                  <c:v>4.0557470705307459</c:v>
                </c:pt>
                <c:pt idx="20">
                  <c:v>4.2749066841080792</c:v>
                </c:pt>
                <c:pt idx="21">
                  <c:v>4.4496700009108654</c:v>
                </c:pt>
                <c:pt idx="22">
                  <c:v>4.5009397953668122</c:v>
                </c:pt>
                <c:pt idx="23">
                  <c:v>4.5093171749779239</c:v>
                </c:pt>
                <c:pt idx="24">
                  <c:v>4.5614935028297721</c:v>
                </c:pt>
                <c:pt idx="25">
                  <c:v>4.6098501909137024</c:v>
                </c:pt>
                <c:pt idx="26">
                  <c:v>4.6551860977079214</c:v>
                </c:pt>
                <c:pt idx="27">
                  <c:v>4.6885175494389202</c:v>
                </c:pt>
                <c:pt idx="28">
                  <c:v>4.7215418351956364</c:v>
                </c:pt>
                <c:pt idx="29">
                  <c:v>4.7545159877026686</c:v>
                </c:pt>
                <c:pt idx="30">
                  <c:v>4.7873068498905758</c:v>
                </c:pt>
                <c:pt idx="31">
                  <c:v>4.8181030095384685</c:v>
                </c:pt>
              </c:numCache>
            </c:numRef>
          </c:val>
        </c:ser>
        <c:ser>
          <c:idx val="6"/>
          <c:order val="8"/>
          <c:tx>
            <c:strRef>
              <c:f>'Supply - Shales'!$J$11</c:f>
              <c:strCache>
                <c:ptCount val="1"/>
                <c:pt idx="0">
                  <c:v>Duvernay</c:v>
                </c:pt>
              </c:strCache>
            </c:strRef>
          </c:tx>
          <c:spPr>
            <a:solidFill>
              <a:srgbClr val="5D87A1"/>
            </a:solidFill>
            <a:ln w="25400">
              <a:noFill/>
            </a:ln>
          </c:spPr>
          <c:cat>
            <c:numRef>
              <c:f>'Supply - Shales'!$A$12:$A$43</c:f>
              <c:numCache>
                <c:formatCode>0</c:formatCode>
                <c:ptCount val="3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numCache>
            </c:numRef>
          </c:cat>
          <c:val>
            <c:numRef>
              <c:f>'Supply - Shales'!$J$12:$J$43</c:f>
              <c:numCache>
                <c:formatCode>#,##0.0_);\-#,##0.0_);\-_)</c:formatCode>
                <c:ptCount val="32"/>
                <c:pt idx="0">
                  <c:v>0</c:v>
                </c:pt>
                <c:pt idx="1">
                  <c:v>0</c:v>
                </c:pt>
                <c:pt idx="2">
                  <c:v>0</c:v>
                </c:pt>
                <c:pt idx="3">
                  <c:v>0</c:v>
                </c:pt>
                <c:pt idx="4">
                  <c:v>0</c:v>
                </c:pt>
                <c:pt idx="5">
                  <c:v>0</c:v>
                </c:pt>
                <c:pt idx="6">
                  <c:v>0</c:v>
                </c:pt>
                <c:pt idx="7">
                  <c:v>0</c:v>
                </c:pt>
                <c:pt idx="8">
                  <c:v>0</c:v>
                </c:pt>
                <c:pt idx="9">
                  <c:v>0</c:v>
                </c:pt>
                <c:pt idx="10">
                  <c:v>4.0000000000000114E-3</c:v>
                </c:pt>
                <c:pt idx="11">
                  <c:v>1.18272202663649E-2</c:v>
                </c:pt>
                <c:pt idx="12">
                  <c:v>3.9946398961398032E-2</c:v>
                </c:pt>
                <c:pt idx="13">
                  <c:v>0.10260649478573879</c:v>
                </c:pt>
                <c:pt idx="14">
                  <c:v>0.19514945774857262</c:v>
                </c:pt>
                <c:pt idx="15">
                  <c:v>0.29358441051974837</c:v>
                </c:pt>
                <c:pt idx="16">
                  <c:v>0.40745005241627974</c:v>
                </c:pt>
                <c:pt idx="17">
                  <c:v>0.58064139716485008</c:v>
                </c:pt>
                <c:pt idx="18">
                  <c:v>0.75358911341473689</c:v>
                </c:pt>
                <c:pt idx="19">
                  <c:v>0.87400874530229844</c:v>
                </c:pt>
                <c:pt idx="20">
                  <c:v>0.97382915042060159</c:v>
                </c:pt>
                <c:pt idx="21">
                  <c:v>1.0420637194128788</c:v>
                </c:pt>
                <c:pt idx="22">
                  <c:v>1.0839932411284865</c:v>
                </c:pt>
                <c:pt idx="23">
                  <c:v>1.1155764524048972</c:v>
                </c:pt>
                <c:pt idx="24">
                  <c:v>1.1369781986768601</c:v>
                </c:pt>
                <c:pt idx="25">
                  <c:v>1.1574360954388798</c:v>
                </c:pt>
                <c:pt idx="26">
                  <c:v>1.1735755233054681</c:v>
                </c:pt>
                <c:pt idx="27">
                  <c:v>1.1849857859589941</c:v>
                </c:pt>
                <c:pt idx="28">
                  <c:v>1.1995019560117861</c:v>
                </c:pt>
                <c:pt idx="29">
                  <c:v>1.2131934039680399</c:v>
                </c:pt>
                <c:pt idx="30">
                  <c:v>1.2255571134716827</c:v>
                </c:pt>
                <c:pt idx="31">
                  <c:v>1.2360058061411081</c:v>
                </c:pt>
              </c:numCache>
            </c:numRef>
          </c:val>
        </c:ser>
        <c:axId val="67409024"/>
        <c:axId val="67410560"/>
      </c:areaChart>
      <c:catAx>
        <c:axId val="67409024"/>
        <c:scaling>
          <c:orientation val="minMax"/>
        </c:scaling>
        <c:axPos val="b"/>
        <c:numFmt formatCode="0" sourceLinked="1"/>
        <c:majorTickMark val="none"/>
        <c:tickLblPos val="nextTo"/>
        <c:spPr>
          <a:ln w="3175">
            <a:solidFill>
              <a:srgbClr val="06357A"/>
            </a:solidFill>
            <a:prstDash val="solid"/>
          </a:ln>
        </c:spPr>
        <c:txPr>
          <a:bodyPr rot="0" vert="horz"/>
          <a:lstStyle/>
          <a:p>
            <a:pPr>
              <a:defRPr sz="1100" b="1" i="0" u="none" strike="noStrike" baseline="0">
                <a:solidFill>
                  <a:schemeClr val="tx1"/>
                </a:solidFill>
                <a:latin typeface="Arial"/>
                <a:ea typeface="Arial"/>
                <a:cs typeface="Arial"/>
              </a:defRPr>
            </a:pPr>
            <a:endParaRPr lang="en-US"/>
          </a:p>
        </c:txPr>
        <c:crossAx val="67410560"/>
        <c:crosses val="autoZero"/>
        <c:auto val="1"/>
        <c:lblAlgn val="ctr"/>
        <c:lblOffset val="100"/>
        <c:tickLblSkip val="3"/>
        <c:tickMarkSkip val="1"/>
      </c:catAx>
      <c:valAx>
        <c:axId val="67410560"/>
        <c:scaling>
          <c:orientation val="minMax"/>
        </c:scaling>
        <c:axPos val="l"/>
        <c:title>
          <c:tx>
            <c:rich>
              <a:bodyPr/>
              <a:lstStyle/>
              <a:p>
                <a:pPr>
                  <a:defRPr sz="1200" b="1" i="0" u="none" strike="noStrike" baseline="0">
                    <a:solidFill>
                      <a:schemeClr val="tx1"/>
                    </a:solidFill>
                    <a:latin typeface="Arial"/>
                    <a:ea typeface="Arial"/>
                    <a:cs typeface="Arial"/>
                  </a:defRPr>
                </a:pPr>
                <a:r>
                  <a:rPr lang="en-US" sz="1200" dirty="0" smtClean="0">
                    <a:solidFill>
                      <a:schemeClr val="tx1"/>
                    </a:solidFill>
                  </a:rPr>
                  <a:t>Bcf/d</a:t>
                </a:r>
                <a:endParaRPr lang="en-US" sz="1200" dirty="0">
                  <a:solidFill>
                    <a:schemeClr val="tx1"/>
                  </a:solidFill>
                </a:endParaRPr>
              </a:p>
            </c:rich>
          </c:tx>
          <c:layout>
            <c:manualLayout>
              <c:xMode val="edge"/>
              <c:yMode val="edge"/>
              <c:x val="1.0816652299552141E-2"/>
              <c:y val="0.38740293476326365"/>
            </c:manualLayout>
          </c:layout>
          <c:spPr>
            <a:noFill/>
            <a:ln w="25400">
              <a:noFill/>
            </a:ln>
          </c:spPr>
        </c:title>
        <c:numFmt formatCode="#,##0" sourceLinked="0"/>
        <c:majorTickMark val="none"/>
        <c:tickLblPos val="nextTo"/>
        <c:spPr>
          <a:ln w="3175">
            <a:solidFill>
              <a:srgbClr val="06357A"/>
            </a:solidFill>
            <a:prstDash val="solid"/>
          </a:ln>
        </c:spPr>
        <c:txPr>
          <a:bodyPr rot="0" vert="horz"/>
          <a:lstStyle/>
          <a:p>
            <a:pPr>
              <a:defRPr sz="1800" b="1" i="0" u="none" strike="noStrike" baseline="0">
                <a:solidFill>
                  <a:schemeClr val="tx1"/>
                </a:solidFill>
                <a:latin typeface="Arial"/>
                <a:ea typeface="Arial"/>
                <a:cs typeface="Arial"/>
              </a:defRPr>
            </a:pPr>
            <a:endParaRPr lang="en-US"/>
          </a:p>
        </c:txPr>
        <c:crossAx val="67409024"/>
        <c:crosses val="autoZero"/>
        <c:crossBetween val="midCat"/>
      </c:valAx>
      <c:spPr>
        <a:noFill/>
        <a:ln w="25400">
          <a:noFill/>
        </a:ln>
      </c:spPr>
    </c:plotArea>
    <c:legend>
      <c:legendPos val="b"/>
      <c:layout>
        <c:manualLayout>
          <c:xMode val="edge"/>
          <c:yMode val="edge"/>
          <c:x val="8.3042000702294085E-3"/>
          <c:y val="0.94025292293008822"/>
          <c:w val="0.986811529511192"/>
          <c:h val="5.3913412338609489E-2"/>
        </c:manualLayout>
      </c:layout>
      <c:spPr>
        <a:solidFill>
          <a:srgbClr val="FFFFFF"/>
        </a:solidFill>
        <a:ln w="3175">
          <a:solidFill>
            <a:srgbClr val="06357A"/>
          </a:solidFill>
          <a:prstDash val="solid"/>
        </a:ln>
      </c:spPr>
      <c:txPr>
        <a:bodyPr/>
        <a:lstStyle/>
        <a:p>
          <a:pPr>
            <a:defRPr sz="1100" b="1" i="0" u="none" strike="noStrike" baseline="0">
              <a:solidFill>
                <a:schemeClr val="tx1"/>
              </a:solidFill>
              <a:latin typeface="Arial"/>
              <a:ea typeface="Arial"/>
              <a:cs typeface="Arial"/>
            </a:defRPr>
          </a:pPr>
          <a:endParaRPr lang="en-US"/>
        </a:p>
      </c:txPr>
    </c:legend>
    <c:plotVisOnly val="1"/>
    <c:dispBlanksAs val="zero"/>
  </c:chart>
  <c:spPr>
    <a:solidFill>
      <a:srgbClr val="FFFFFF"/>
    </a:solidFill>
    <a:ln w="9525">
      <a:noFill/>
    </a:ln>
  </c:spPr>
  <c:txPr>
    <a:bodyPr/>
    <a:lstStyle/>
    <a:p>
      <a:pPr>
        <a:defRPr sz="1000" b="0" i="0" u="none" strike="noStrike" baseline="0">
          <a:solidFill>
            <a:srgbClr val="06357A"/>
          </a:solidFill>
          <a:latin typeface="Arial"/>
          <a:ea typeface="Arial"/>
          <a:cs typeface="Arial"/>
        </a:defRPr>
      </a:pPr>
      <a:endParaRPr lang="en-US"/>
    </a:p>
  </c:txPr>
  <c:externalData r:id="rId2"/>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0.89016</cdr:x>
      <cdr:y>0.49013</cdr:y>
    </cdr:from>
    <cdr:to>
      <cdr:x>0.89556</cdr:x>
      <cdr:y>0.50012</cdr:y>
    </cdr:to>
    <cdr:sp macro="" textlink="">
      <cdr:nvSpPr>
        <cdr:cNvPr id="2" name="TextBox 1"/>
        <cdr:cNvSpPr txBox="1"/>
      </cdr:nvSpPr>
      <cdr:spPr>
        <a:xfrm xmlns:a="http://schemas.openxmlformats.org/drawingml/2006/main">
          <a:off x="7537637" y="2241403"/>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13.9</a:t>
          </a:r>
        </a:p>
      </cdr:txBody>
    </cdr:sp>
  </cdr:relSizeAnchor>
  <cdr:relSizeAnchor xmlns:cdr="http://schemas.openxmlformats.org/drawingml/2006/chartDrawing">
    <cdr:from>
      <cdr:x>0.11376</cdr:x>
      <cdr:y>0.02369</cdr:y>
    </cdr:from>
    <cdr:to>
      <cdr:x>0.81947</cdr:x>
      <cdr:y>0.08975</cdr:y>
    </cdr:to>
    <cdr:sp macro="" textlink="">
      <cdr:nvSpPr>
        <cdr:cNvPr id="4" name="Rectangle 3"/>
        <cdr:cNvSpPr/>
      </cdr:nvSpPr>
      <cdr:spPr>
        <a:xfrm xmlns:a="http://schemas.openxmlformats.org/drawingml/2006/main">
          <a:off x="1022927" y="119250"/>
          <a:ext cx="6345382" cy="332509"/>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marL="0" indent="0" algn="ctr"/>
          <a:r>
            <a:rPr lang="en-US" sz="1400" b="1" u="none" dirty="0" smtClean="0">
              <a:solidFill>
                <a:schemeClr val="lt1"/>
              </a:solidFill>
              <a:latin typeface="+mn-lt"/>
              <a:ea typeface="+mn-ea"/>
              <a:cs typeface="+mn-cs"/>
            </a:rPr>
            <a:t>YOY Marcellus production growth to average 18% for the next five years</a:t>
          </a:r>
        </a:p>
      </cdr:txBody>
    </cdr:sp>
  </cdr:relSizeAnchor>
  <cdr:relSizeAnchor xmlns:cdr="http://schemas.openxmlformats.org/drawingml/2006/chartDrawing">
    <cdr:from>
      <cdr:x>0.11376</cdr:x>
      <cdr:y>0.11543</cdr:y>
    </cdr:from>
    <cdr:to>
      <cdr:x>0.43326</cdr:x>
      <cdr:y>0.46913</cdr:y>
    </cdr:to>
    <cdr:sp macro="" textlink="">
      <cdr:nvSpPr>
        <cdr:cNvPr id="5" name="Rectangle 4"/>
        <cdr:cNvSpPr/>
      </cdr:nvSpPr>
      <cdr:spPr>
        <a:xfrm xmlns:a="http://schemas.openxmlformats.org/drawingml/2006/main">
          <a:off x="1022884" y="534016"/>
          <a:ext cx="2872816" cy="1636315"/>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b="1" u="sng" dirty="0" smtClean="0"/>
            <a:t>Background Information:</a:t>
          </a:r>
        </a:p>
        <a:p xmlns:a="http://schemas.openxmlformats.org/drawingml/2006/main">
          <a:pPr>
            <a:buFont typeface="Arial" pitchFamily="34" charset="0"/>
            <a:buChar char="•"/>
          </a:pPr>
          <a:r>
            <a:rPr lang="en-US" dirty="0" smtClean="0"/>
            <a:t>Winter time Northeast gas demand is forecasted to avg 15 Bcf/d by 2020</a:t>
          </a:r>
        </a:p>
        <a:p xmlns:a="http://schemas.openxmlformats.org/drawingml/2006/main">
          <a:pPr>
            <a:buFont typeface="Arial" pitchFamily="34" charset="0"/>
            <a:buChar char="•"/>
          </a:pPr>
          <a:r>
            <a:rPr lang="en-US" dirty="0" smtClean="0"/>
            <a:t>Economics of shale allow it to displace   traditional supplies from Gulf/Canada/LNG in low priced environments</a:t>
          </a:r>
        </a:p>
        <a:p xmlns:a="http://schemas.openxmlformats.org/drawingml/2006/main">
          <a:pPr>
            <a:buFont typeface="Arial" pitchFamily="34" charset="0"/>
            <a:buChar char="•"/>
          </a:pPr>
          <a:r>
            <a:rPr lang="en-US" dirty="0" smtClean="0"/>
            <a:t>ICF estimates that nearly 26 Bcf/d of incremental pipeline capacity is needed across the US to satisfy market needs by 2020</a:t>
          </a:r>
        </a:p>
        <a:p xmlns:a="http://schemas.openxmlformats.org/drawingml/2006/main">
          <a:pPr>
            <a:buFont typeface="Arial" pitchFamily="34" charset="0"/>
            <a:buChar char="•"/>
          </a:pPr>
          <a:endParaRPr lang="en-US" dirty="0" smtClean="0"/>
        </a:p>
        <a:p xmlns:a="http://schemas.openxmlformats.org/drawingml/2006/main">
          <a:pPr>
            <a:buFont typeface="Arial" pitchFamily="34" charset="0"/>
            <a:buChar char="•"/>
          </a:pPr>
          <a:endParaRPr lang="en-US" dirty="0" smtClean="0"/>
        </a:p>
        <a:p xmlns:a="http://schemas.openxmlformats.org/drawingml/2006/main">
          <a:pPr>
            <a:buFont typeface="Arial" pitchFamily="34" charset="0"/>
            <a:buChar char="•"/>
          </a:pPr>
          <a:endParaRPr lang="en-US" dirty="0" smtClean="0"/>
        </a:p>
        <a:p xmlns:a="http://schemas.openxmlformats.org/drawingml/2006/main">
          <a:endParaRPr lang="en-US" u="sng" dirty="0"/>
        </a:p>
        <a:p xmlns:a="http://schemas.openxmlformats.org/drawingml/2006/main">
          <a:endParaRPr lang="en-US" u="sng" dirty="0"/>
        </a:p>
      </cdr:txBody>
    </cdr:sp>
  </cdr:relSizeAnchor>
  <cdr:relSizeAnchor xmlns:cdr="http://schemas.openxmlformats.org/drawingml/2006/chartDrawing">
    <cdr:from>
      <cdr:x>0.11229</cdr:x>
      <cdr:y>0.54262</cdr:y>
    </cdr:from>
    <cdr:to>
      <cdr:x>0.29767</cdr:x>
      <cdr:y>0.70346</cdr:y>
    </cdr:to>
    <cdr:sp macro="" textlink="">
      <cdr:nvSpPr>
        <cdr:cNvPr id="6" name="Rectangle 5"/>
        <cdr:cNvSpPr/>
      </cdr:nvSpPr>
      <cdr:spPr>
        <a:xfrm xmlns:a="http://schemas.openxmlformats.org/drawingml/2006/main">
          <a:off x="1009667" y="2510331"/>
          <a:ext cx="1666862" cy="744098"/>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en-US" b="1" u="sng" dirty="0" smtClean="0"/>
            <a:t>Lower 48 Total Supply</a:t>
          </a:r>
        </a:p>
        <a:p xmlns:a="http://schemas.openxmlformats.org/drawingml/2006/main">
          <a:pPr algn="ctr"/>
          <a:r>
            <a:rPr lang="en-US" b="1" i="1" dirty="0" smtClean="0"/>
            <a:t>2010</a:t>
          </a:r>
          <a:r>
            <a:rPr lang="en-US" i="1" dirty="0" smtClean="0"/>
            <a:t> Shale: 26%</a:t>
          </a:r>
        </a:p>
        <a:p xmlns:a="http://schemas.openxmlformats.org/drawingml/2006/main">
          <a:pPr algn="ctr"/>
          <a:r>
            <a:rPr lang="en-US" b="1" i="1" dirty="0" smtClean="0"/>
            <a:t>2020</a:t>
          </a:r>
          <a:r>
            <a:rPr lang="en-US" i="1" dirty="0" smtClean="0"/>
            <a:t> Shale: 41%</a:t>
          </a:r>
        </a:p>
        <a:p xmlns:a="http://schemas.openxmlformats.org/drawingml/2006/main">
          <a:r>
            <a:rPr lang="en-US" sz="900" dirty="0" smtClean="0"/>
            <a:t>Source: EIA</a:t>
          </a:r>
          <a:r>
            <a:rPr lang="en-US" i="1" dirty="0" smtClean="0"/>
            <a:t> </a:t>
          </a:r>
        </a:p>
        <a:p xmlns:a="http://schemas.openxmlformats.org/drawingml/2006/main">
          <a:r>
            <a:rPr lang="en-US" i="1" dirty="0" smtClean="0"/>
            <a:t>	</a:t>
          </a:r>
        </a:p>
        <a:p xmlns:a="http://schemas.openxmlformats.org/drawingml/2006/main">
          <a:endParaRPr lang="en-US" u="sng"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6647" tIns="48323" rIns="96647" bIns="48323" rtlCol="0"/>
          <a:lstStyle>
            <a:lvl1pPr algn="l">
              <a:defRPr sz="12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47" tIns="48323" rIns="96647" bIns="48323" rtlCol="0"/>
          <a:lstStyle>
            <a:lvl1pPr algn="r">
              <a:defRPr sz="1200"/>
            </a:lvl1pPr>
          </a:lstStyle>
          <a:p>
            <a:fld id="{3691B0C3-884E-4621-9B69-857D1505EB25}" type="datetimeFigureOut">
              <a:rPr lang="en-US" smtClean="0"/>
              <a:pPr/>
              <a:t>8/20/2012</a:t>
            </a:fld>
            <a:endParaRPr lang="en-US"/>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47" tIns="48323" rIns="96647" bIns="48323" rtlCol="0" anchor="ctr"/>
          <a:lstStyle/>
          <a:p>
            <a:endParaRPr lang="en-US"/>
          </a:p>
        </p:txBody>
      </p:sp>
      <p:sp>
        <p:nvSpPr>
          <p:cNvPr id="5" name="Notes Placeholder 4"/>
          <p:cNvSpPr>
            <a:spLocks noGrp="1"/>
          </p:cNvSpPr>
          <p:nvPr>
            <p:ph type="body" sz="quarter" idx="3"/>
          </p:nvPr>
        </p:nvSpPr>
        <p:spPr>
          <a:xfrm>
            <a:off x="731520" y="4560573"/>
            <a:ext cx="5852160" cy="4320539"/>
          </a:xfrm>
          <a:prstGeom prst="rect">
            <a:avLst/>
          </a:prstGeom>
        </p:spPr>
        <p:txBody>
          <a:bodyPr vert="horz" lIns="96647" tIns="48323" rIns="96647" bIns="483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0" cy="480060"/>
          </a:xfrm>
          <a:prstGeom prst="rect">
            <a:avLst/>
          </a:prstGeom>
        </p:spPr>
        <p:txBody>
          <a:bodyPr vert="horz" lIns="96647" tIns="48323" rIns="96647" bIns="48323"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47" tIns="48323" rIns="96647" bIns="48323" rtlCol="0" anchor="b"/>
          <a:lstStyle>
            <a:lvl1pPr algn="r">
              <a:defRPr sz="1200"/>
            </a:lvl1pPr>
          </a:lstStyle>
          <a:p>
            <a:fld id="{EBE03AC9-A54B-494D-96B9-CBFCB06AB7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pitchFamily="18" charset="0"/>
              </a:rPr>
              <a:t>As you know, natural gas prices have historically been volatile.</a:t>
            </a:r>
          </a:p>
          <a:p>
            <a:pPr eaLnBrk="1" hangingPunct="1">
              <a:spcBef>
                <a:spcPct val="0"/>
              </a:spcBef>
            </a:pPr>
            <a:endParaRPr lang="en-US" smtClean="0">
              <a:latin typeface="Times New Roman" pitchFamily="18" charset="0"/>
            </a:endParaRPr>
          </a:p>
          <a:p>
            <a:pPr eaLnBrk="1" hangingPunct="1">
              <a:spcBef>
                <a:spcPct val="0"/>
              </a:spcBef>
            </a:pPr>
            <a:r>
              <a:rPr lang="en-US" smtClean="0">
                <a:latin typeface="Times New Roman" pitchFamily="18" charset="0"/>
              </a:rPr>
              <a:t>In the electric utility sector, the main argument against natural gas generation was  future commodity risk.</a:t>
            </a:r>
          </a:p>
          <a:p>
            <a:pPr eaLnBrk="1" hangingPunct="1">
              <a:spcBef>
                <a:spcPct val="0"/>
              </a:spcBef>
            </a:pPr>
            <a:endParaRPr lang="en-US" smtClean="0">
              <a:latin typeface="Times New Roman" pitchFamily="18" charset="0"/>
            </a:endParaRPr>
          </a:p>
          <a:p>
            <a:pPr eaLnBrk="1" hangingPunct="1">
              <a:spcBef>
                <a:spcPct val="0"/>
              </a:spcBef>
            </a:pPr>
            <a:r>
              <a:rPr lang="en-US" smtClean="0">
                <a:latin typeface="Times New Roman" pitchFamily="18" charset="0"/>
              </a:rPr>
              <a:t>As a result of the shale gas revolution, we have enjoyed a three-year period of increasingly low natural gas prices,.</a:t>
            </a:r>
          </a:p>
          <a:p>
            <a:pPr eaLnBrk="1" hangingPunct="1">
              <a:spcBef>
                <a:spcPct val="0"/>
              </a:spcBef>
            </a:pPr>
            <a:endParaRPr lang="en-US" smtClean="0">
              <a:latin typeface="Times New Roman" pitchFamily="18" charset="0"/>
            </a:endParaRPr>
          </a:p>
          <a:p>
            <a:pPr eaLnBrk="1" hangingPunct="1">
              <a:spcBef>
                <a:spcPct val="0"/>
              </a:spcBef>
            </a:pPr>
            <a:r>
              <a:rPr lang="en-US" smtClean="0">
                <a:latin typeface="Times New Roman" pitchFamily="18" charset="0"/>
              </a:rPr>
              <a:t>Most long-term forecasts anticipate historically low natural gas prices for the  long-term.</a:t>
            </a:r>
          </a:p>
          <a:p>
            <a:pPr eaLnBrk="1" hangingPunct="1">
              <a:spcBef>
                <a:spcPct val="0"/>
              </a:spcBef>
            </a:pPr>
            <a:endParaRPr lang="en-US" smtClean="0">
              <a:latin typeface="Times New Roman" pitchFamily="18" charset="0"/>
            </a:endParaRPr>
          </a:p>
          <a:p>
            <a:pPr eaLnBrk="1" hangingPunct="1">
              <a:spcBef>
                <a:spcPct val="0"/>
              </a:spcBef>
            </a:pPr>
            <a:r>
              <a:rPr lang="en-US" smtClean="0">
                <a:latin typeface="Times New Roman" pitchFamily="18" charset="0"/>
              </a:rPr>
              <a:t>The most dangerous words in either investing or utilities are “this time it is different.”  Certainly some of today’s very low natural gas prices reflect a warm winter and a relatively weak economy. </a:t>
            </a:r>
          </a:p>
          <a:p>
            <a:pPr eaLnBrk="1" hangingPunct="1">
              <a:spcBef>
                <a:spcPct val="0"/>
              </a:spcBef>
            </a:pPr>
            <a:endParaRPr lang="en-US" smtClean="0">
              <a:latin typeface="Times New Roman" pitchFamily="18" charset="0"/>
            </a:endParaRPr>
          </a:p>
          <a:p>
            <a:pPr eaLnBrk="1" hangingPunct="1">
              <a:spcBef>
                <a:spcPct val="0"/>
              </a:spcBef>
            </a:pPr>
            <a:r>
              <a:rPr lang="en-US" smtClean="0">
                <a:latin typeface="Times New Roman" pitchFamily="18" charset="0"/>
              </a:rPr>
              <a:t>However, the underlying supply metrics are consistent with a forecast of long-term low natural gas prices.</a:t>
            </a:r>
          </a:p>
          <a:p>
            <a:pPr eaLnBrk="1" hangingPunct="1">
              <a:spcBef>
                <a:spcPct val="0"/>
              </a:spcBef>
            </a:pPr>
            <a:endParaRPr lang="en-US" smtClean="0">
              <a:latin typeface="Times New Roman" pitchFamily="18" charset="0"/>
            </a:endParaRPr>
          </a:p>
          <a:p>
            <a:pPr eaLnBrk="1" hangingPunct="1">
              <a:spcBef>
                <a:spcPct val="0"/>
              </a:spcBef>
            </a:pPr>
            <a:r>
              <a:rPr lang="en-US" smtClean="0">
                <a:latin typeface="Times New Roman" pitchFamily="18" charset="0"/>
              </a:rPr>
              <a:t>Simply put, we’ve got tremendous reserves of natural gas and we’re getting increasingly good and cost effective at getting it to market.</a:t>
            </a:r>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63109" fontAlgn="base">
              <a:spcBef>
                <a:spcPct val="0"/>
              </a:spcBef>
              <a:spcAft>
                <a:spcPct val="0"/>
              </a:spcAft>
              <a:defRPr/>
            </a:pPr>
            <a:fld id="{813482E6-8DCC-4EA4-A34D-647314AF187B}" type="slidenum">
              <a:rPr lang="en-US" smtClean="0">
                <a:solidFill>
                  <a:srgbClr val="000000"/>
                </a:solidFill>
              </a:rPr>
              <a:pPr defTabSz="963109" fontAlgn="base">
                <a:spcBef>
                  <a:spcPct val="0"/>
                </a:spcBef>
                <a:spcAft>
                  <a:spcPct val="0"/>
                </a:spcAft>
                <a:defRPr/>
              </a:pPr>
              <a:t>2</a:t>
            </a:fld>
            <a:endParaRPr lang="en-US" dirty="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r>
              <a:rPr lang="en-US" dirty="0" smtClean="0">
                <a:latin typeface="Arial" charset="0"/>
              </a:rPr>
              <a:t>Specifically, economic studies filed with the application show benefits from exports and upstream gas production over the 25-year proposed term could include:</a:t>
            </a:r>
          </a:p>
          <a:p>
            <a:pPr lvl="0"/>
            <a:r>
              <a:rPr lang="en-US" dirty="0" smtClean="0">
                <a:latin typeface="Arial" charset="0"/>
              </a:rPr>
              <a:t>A reduction of the U.S. trade imbalance by at least $2.8 billion annually, and possibly as much as $7.1 billion;</a:t>
            </a:r>
          </a:p>
          <a:p>
            <a:pPr lvl="0"/>
            <a:r>
              <a:rPr lang="en-US" dirty="0" smtClean="0">
                <a:latin typeface="Arial" charset="0"/>
              </a:rPr>
              <a:t>A total of $22 billion in added government royalty and other revenues to federal, state, and local governments over the 23-year post-construction operating period (2018-2040), an average of $962 million annually. In addition, there would be $9.8 billion in landowner royalty income over the 25-year operating period; </a:t>
            </a:r>
          </a:p>
          <a:p>
            <a:pPr lvl="0"/>
            <a:r>
              <a:rPr lang="en-US" dirty="0" smtClean="0">
                <a:latin typeface="Arial" charset="0"/>
              </a:rPr>
              <a:t>Up to a $40 million annual increase in local property tax revenues in Calvert County Maryland; and</a:t>
            </a:r>
          </a:p>
          <a:p>
            <a:pPr lvl="0"/>
            <a:r>
              <a:rPr lang="en-US" dirty="0" smtClean="0">
                <a:latin typeface="Arial" charset="0"/>
              </a:rPr>
              <a:t>About 14,600 permanent jobs during the 23-year post-construction operating period (2018-2040), which are associated with facility operations and upstream natural gas production.</a:t>
            </a:r>
          </a:p>
          <a:p>
            <a:pPr lvl="0"/>
            <a:r>
              <a:rPr lang="en-US" dirty="0" smtClean="0">
                <a:latin typeface="Arial" charset="0"/>
              </a:rPr>
              <a:t>Nationally, could add more than 7,000 short-term jobs during peak of construction and approximately 14,600 permanent oil and gas industry jobs once in operation.</a:t>
            </a:r>
          </a:p>
          <a:p>
            <a:endParaRPr lang="en-US" dirty="0"/>
          </a:p>
        </p:txBody>
      </p:sp>
      <p:sp>
        <p:nvSpPr>
          <p:cNvPr id="4" name="Slide Number Placeholder 3"/>
          <p:cNvSpPr>
            <a:spLocks noGrp="1"/>
          </p:cNvSpPr>
          <p:nvPr>
            <p:ph type="sldNum" sz="quarter" idx="10"/>
          </p:nvPr>
        </p:nvSpPr>
        <p:spPr/>
        <p:txBody>
          <a:bodyPr/>
          <a:lstStyle/>
          <a:p>
            <a:fld id="{7ED0C828-AF2B-4E49-84A8-65A3EFD2A360}"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D0C828-AF2B-4E49-84A8-65A3EFD2A360}"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452BF4-F1B8-48BC-9ACF-6E1BA57C0CB4}"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footer"/>
          <p:cNvPicPr>
            <a:picLocks noChangeAspect="1" noChangeArrowheads="1"/>
          </p:cNvPicPr>
          <p:nvPr/>
        </p:nvPicPr>
        <p:blipFill>
          <a:blip r:embed="rId2" cstate="print"/>
          <a:srcRect/>
          <a:stretch>
            <a:fillRect/>
          </a:stretch>
        </p:blipFill>
        <p:spPr bwMode="auto">
          <a:xfrm>
            <a:off x="38100" y="6324600"/>
            <a:ext cx="1073150" cy="508000"/>
          </a:xfrm>
          <a:prstGeom prst="rect">
            <a:avLst/>
          </a:prstGeom>
          <a:noFill/>
          <a:ln w="9525">
            <a:noFill/>
            <a:miter lim="800000"/>
            <a:headEnd/>
            <a:tailEnd/>
          </a:ln>
        </p:spPr>
      </p:pic>
      <p:sp>
        <p:nvSpPr>
          <p:cNvPr id="4175874" name="Rectangle 2"/>
          <p:cNvSpPr>
            <a:spLocks noGrp="1" noChangeArrowheads="1"/>
          </p:cNvSpPr>
          <p:nvPr>
            <p:ph type="ctrTitle"/>
          </p:nvPr>
        </p:nvSpPr>
        <p:spPr>
          <a:xfrm>
            <a:off x="685800" y="1524000"/>
            <a:ext cx="7772400" cy="1676400"/>
          </a:xfrm>
        </p:spPr>
        <p:txBody>
          <a:bodyPr/>
          <a:lstStyle>
            <a:lvl1pPr algn="ctr">
              <a:defRPr sz="4400"/>
            </a:lvl1pPr>
          </a:lstStyle>
          <a:p>
            <a:r>
              <a:rPr lang="en-US"/>
              <a:t>Click to edit Master title style</a:t>
            </a:r>
          </a:p>
        </p:txBody>
      </p:sp>
      <p:sp>
        <p:nvSpPr>
          <p:cNvPr id="4175876" name="Rectangle 4"/>
          <p:cNvSpPr>
            <a:spLocks noGrp="1" noChangeArrowheads="1"/>
          </p:cNvSpPr>
          <p:nvPr>
            <p:ph type="subTitle" sz="quarter" idx="1"/>
          </p:nvPr>
        </p:nvSpPr>
        <p:spPr>
          <a:xfrm>
            <a:off x="1371600" y="3733800"/>
            <a:ext cx="6400800" cy="1752600"/>
          </a:xfrm>
        </p:spPr>
        <p:txBody>
          <a:bodyPr/>
          <a:lstStyle>
            <a:lvl1pPr marL="0" indent="0" algn="ctr">
              <a:defRPr sz="2800"/>
            </a:lvl1pPr>
          </a:lstStyle>
          <a:p>
            <a:r>
              <a:rPr lang="en-US"/>
              <a:t>Click to edit Master subtitle style</a:t>
            </a:r>
          </a:p>
        </p:txBody>
      </p:sp>
      <p:sp>
        <p:nvSpPr>
          <p:cNvPr id="5" name="Rectangle 3"/>
          <p:cNvSpPr>
            <a:spLocks noGrp="1" noChangeArrowheads="1"/>
          </p:cNvSpPr>
          <p:nvPr>
            <p:ph type="dt" sz="half" idx="10"/>
          </p:nvPr>
        </p:nvSpPr>
        <p:spPr bwMode="auto">
          <a:xfrm>
            <a:off x="7010400" y="6400800"/>
            <a:ext cx="19050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000" b="0" dirty="0">
                <a:solidFill>
                  <a:schemeClr val="tx1"/>
                </a:solidFill>
              </a:defRPr>
            </a:lvl1pPr>
          </a:lstStyle>
          <a:p>
            <a:pPr fontAlgn="base">
              <a:spcBef>
                <a:spcPct val="0"/>
              </a:spcBef>
              <a:spcAft>
                <a:spcPct val="0"/>
              </a:spcAft>
              <a:defRPr/>
            </a:pPr>
            <a:endParaRPr lang="en-US">
              <a:solidFill>
                <a:srgbClr val="5F5F5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7776CFD-39BD-49DD-85D3-88AADECEFDEA}"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76200"/>
            <a:ext cx="20955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76200"/>
            <a:ext cx="61341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2CA6EEC-BCB1-4DD7-8049-D3045CCA97A8}"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1066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1371600"/>
            <a:ext cx="8382000" cy="4724400"/>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pPr>
              <a:defRPr/>
            </a:pPr>
            <a:fld id="{AC3BFED5-EA69-4B11-9768-0FD15839DD63}"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1066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81000" y="1371600"/>
            <a:ext cx="8382000" cy="4724400"/>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pPr>
              <a:defRPr/>
            </a:pPr>
            <a:fld id="{E333372D-A329-409C-8E02-CCA22E12D3FF}" type="slidenum">
              <a:rPr lang="en-US">
                <a:solidFill>
                  <a:srgbClr val="5F5F5F"/>
                </a:solidFill>
              </a:rPr>
              <a:pPr>
                <a:defRPr/>
              </a:pPr>
              <a:t>‹#›</a:t>
            </a:fld>
            <a:endParaRPr lang="en-US" dirty="0">
              <a:solidFill>
                <a:srgbClr val="5F5F5F"/>
              </a:solidFill>
            </a:endParaRPr>
          </a:p>
        </p:txBody>
      </p:sp>
      <p:sp>
        <p:nvSpPr>
          <p:cNvPr id="5" name="Rectangle 7"/>
          <p:cNvSpPr>
            <a:spLocks noGrp="1" noChangeArrowheads="1"/>
          </p:cNvSpPr>
          <p:nvPr>
            <p:ph type="ftr" sz="quarter" idx="11"/>
          </p:nvPr>
        </p:nvSpPr>
        <p:spPr>
          <a:xfrm>
            <a:off x="6400800" y="0"/>
            <a:ext cx="2743200" cy="352425"/>
          </a:xfrm>
          <a:prstGeom prst="rect">
            <a:avLst/>
          </a:prstGeom>
          <a:ln/>
        </p:spPr>
        <p:txBody>
          <a:bodyPr/>
          <a:lstStyle>
            <a:lvl1pPr>
              <a:defRPr/>
            </a:lvl1pPr>
          </a:lstStyle>
          <a:p>
            <a:pPr fontAlgn="base">
              <a:spcBef>
                <a:spcPct val="0"/>
              </a:spcBef>
              <a:spcAft>
                <a:spcPct val="0"/>
              </a:spcAft>
              <a:defRPr/>
            </a:pPr>
            <a:r>
              <a:rPr lang="en-US" sz="1400" b="1" dirty="0" smtClean="0">
                <a:solidFill>
                  <a:srgbClr val="000000"/>
                </a:solidFill>
              </a:rPr>
              <a:t>as of 10/30/09</a:t>
            </a:r>
            <a:endParaRPr lang="en-US" sz="1400" b="1"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1148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41148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5A29F49-F7A0-4989-85BE-09816C7FE8B9}" type="slidenum">
              <a:rPr lang="en-US">
                <a:solidFill>
                  <a:srgbClr val="5F5F5F"/>
                </a:solidFill>
              </a:rPr>
              <a:pPr>
                <a:defRPr/>
              </a:pPr>
              <a:t>‹#›</a:t>
            </a:fld>
            <a:endParaRPr lang="en-US" dirty="0">
              <a:solidFill>
                <a:srgbClr val="5F5F5F"/>
              </a:solidFill>
            </a:endParaRPr>
          </a:p>
        </p:txBody>
      </p:sp>
      <p:sp>
        <p:nvSpPr>
          <p:cNvPr id="6" name="Rectangle 7"/>
          <p:cNvSpPr>
            <a:spLocks noGrp="1" noChangeArrowheads="1"/>
          </p:cNvSpPr>
          <p:nvPr>
            <p:ph type="ftr" sz="quarter" idx="11"/>
          </p:nvPr>
        </p:nvSpPr>
        <p:spPr>
          <a:xfrm>
            <a:off x="6400800" y="0"/>
            <a:ext cx="2743200" cy="352425"/>
          </a:xfrm>
          <a:prstGeom prst="rect">
            <a:avLst/>
          </a:prstGeom>
          <a:ln/>
        </p:spPr>
        <p:txBody>
          <a:bodyPr/>
          <a:lstStyle>
            <a:lvl1pPr>
              <a:defRPr/>
            </a:lvl1pPr>
          </a:lstStyle>
          <a:p>
            <a:pPr fontAlgn="base">
              <a:spcBef>
                <a:spcPct val="0"/>
              </a:spcBef>
              <a:spcAft>
                <a:spcPct val="0"/>
              </a:spcAft>
              <a:defRPr/>
            </a:pPr>
            <a:r>
              <a:rPr lang="en-US" sz="1400" b="1" dirty="0" smtClean="0">
                <a:solidFill>
                  <a:srgbClr val="000000"/>
                </a:solidFill>
              </a:rPr>
              <a:t>as of 10/30/09</a:t>
            </a:r>
            <a:endParaRPr lang="en-US" sz="1400" b="1" dirty="0">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371600"/>
            <a:ext cx="8382000" cy="4724400"/>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pPr>
              <a:defRPr/>
            </a:pPr>
            <a:fld id="{B3DE6413-5535-47E8-B6D0-1F5F42483452}"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60010A2-42A8-4CC8-85BB-5B980C22E373}"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207ADE56-A342-4068-A1E6-E774C7F0E955}"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11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11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324AC5B-1163-4401-B016-F150D2286C63}"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94E24B9-E351-4801-B4AD-66BFB20BA627}"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114CBE64-3149-44A6-8BAF-1EA9FF2BF552}"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BDB646E-D1FC-48B2-866E-50E23FDBBE0C}"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70C31C2-F111-4D29-9E33-B6BE5C99FE9E}"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E21514C-B4FD-45D5-9A07-0D6FF1B93FBF}" type="slidenum">
              <a:rPr lang="en-US">
                <a:solidFill>
                  <a:srgbClr val="5F5F5F"/>
                </a:solidFill>
              </a:rPr>
              <a:pPr>
                <a:defRPr/>
              </a:pPr>
              <a:t>‹#›</a:t>
            </a:fld>
            <a:endParaRPr lang="en-US" dirty="0">
              <a:solidFill>
                <a:srgbClr val="5F5F5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footer"/>
          <p:cNvPicPr>
            <a:picLocks noChangeAspect="1" noChangeArrowheads="1"/>
          </p:cNvPicPr>
          <p:nvPr/>
        </p:nvPicPr>
        <p:blipFill>
          <a:blip r:embed="rId17" cstate="print"/>
          <a:srcRect/>
          <a:stretch>
            <a:fillRect/>
          </a:stretch>
        </p:blipFill>
        <p:spPr bwMode="auto">
          <a:xfrm>
            <a:off x="38100" y="6324600"/>
            <a:ext cx="1073150" cy="508000"/>
          </a:xfrm>
          <a:prstGeom prst="rect">
            <a:avLst/>
          </a:prstGeom>
          <a:noFill/>
          <a:ln w="9525">
            <a:noFill/>
            <a:miter lim="800000"/>
            <a:headEnd/>
            <a:tailEnd/>
          </a:ln>
        </p:spPr>
      </p:pic>
      <p:sp>
        <p:nvSpPr>
          <p:cNvPr id="4174851" name="Rectangle 3"/>
          <p:cNvSpPr>
            <a:spLocks noGrp="1" noChangeArrowheads="1"/>
          </p:cNvSpPr>
          <p:nvPr>
            <p:ph type="title"/>
          </p:nvPr>
        </p:nvSpPr>
        <p:spPr bwMode="auto">
          <a:xfrm>
            <a:off x="381000" y="76200"/>
            <a:ext cx="83820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1371600"/>
            <a:ext cx="83820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174853" name="Rectangle 5"/>
          <p:cNvSpPr>
            <a:spLocks noGrp="1" noChangeArrowheads="1"/>
          </p:cNvSpPr>
          <p:nvPr>
            <p:ph type="sldNum" sz="quarter" idx="4"/>
          </p:nvPr>
        </p:nvSpPr>
        <p:spPr bwMode="auto">
          <a:xfrm>
            <a:off x="7162800" y="64770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0"/>
            </a:lvl1pPr>
          </a:lstStyle>
          <a:p>
            <a:pPr fontAlgn="base">
              <a:spcBef>
                <a:spcPct val="0"/>
              </a:spcBef>
              <a:spcAft>
                <a:spcPct val="0"/>
              </a:spcAft>
              <a:defRPr/>
            </a:pPr>
            <a:fld id="{9ECA11D7-F43E-4117-8484-3C064B4434C0}"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4174854" name="Line 6"/>
          <p:cNvSpPr>
            <a:spLocks noChangeShapeType="1"/>
          </p:cNvSpPr>
          <p:nvPr/>
        </p:nvSpPr>
        <p:spPr bwMode="auto">
          <a:xfrm>
            <a:off x="381000" y="1219200"/>
            <a:ext cx="8763000" cy="0"/>
          </a:xfrm>
          <a:prstGeom prst="line">
            <a:avLst/>
          </a:prstGeom>
          <a:noFill/>
          <a:ln w="31750">
            <a:solidFill>
              <a:schemeClr val="folHlink"/>
            </a:solidFill>
            <a:round/>
            <a:headEnd/>
            <a:tailEnd/>
          </a:ln>
          <a:effectLst/>
        </p:spPr>
        <p:txBody>
          <a:bodyPr wrap="none" anchor="ctr"/>
          <a:lstStyle/>
          <a:p>
            <a:pPr eaLnBrk="0" fontAlgn="base" hangingPunct="0">
              <a:spcBef>
                <a:spcPct val="0"/>
              </a:spcBef>
              <a:spcAft>
                <a:spcPct val="0"/>
              </a:spcAft>
              <a:defRPr/>
            </a:pPr>
            <a:endParaRPr lang="en-US" sz="1400" b="1"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Lst>
  <p:hf hdr="0" ftr="0" dt="0"/>
  <p:txStyles>
    <p:titleStyle>
      <a:lvl1pPr algn="l" rtl="0" eaLnBrk="0" fontAlgn="base" hangingPunct="0">
        <a:spcBef>
          <a:spcPct val="0"/>
        </a:spcBef>
        <a:spcAft>
          <a:spcPct val="0"/>
        </a:spcAft>
        <a:defRPr sz="3600">
          <a:solidFill>
            <a:srgbClr val="003599"/>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rgbClr val="003599"/>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rgbClr val="003599"/>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rgbClr val="003599"/>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rgbClr val="003599"/>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rgbClr val="003599"/>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rgbClr val="003599"/>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rgbClr val="003599"/>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rgbClr val="003599"/>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40000"/>
        </a:spcBef>
        <a:spcAft>
          <a:spcPct val="0"/>
        </a:spcAft>
        <a:buClr>
          <a:schemeClr val="folHlink"/>
        </a:buClr>
        <a:buFont typeface="Wingdings" pitchFamily="2" charset="2"/>
        <a:buChar char="§"/>
        <a:defRPr sz="3200">
          <a:solidFill>
            <a:schemeClr val="tx1">
              <a:lumMod val="50000"/>
            </a:schemeClr>
          </a:solidFill>
          <a:latin typeface="+mn-lt"/>
          <a:ea typeface="+mn-ea"/>
          <a:cs typeface="+mn-cs"/>
        </a:defRPr>
      </a:lvl1pPr>
      <a:lvl2pPr marL="742950" indent="-285750" algn="l" rtl="0" eaLnBrk="0" fontAlgn="base" hangingPunct="0">
        <a:spcBef>
          <a:spcPct val="30000"/>
        </a:spcBef>
        <a:spcAft>
          <a:spcPct val="0"/>
        </a:spcAft>
        <a:buClr>
          <a:srgbClr val="003599"/>
        </a:buClr>
        <a:buChar char="•"/>
        <a:defRPr sz="2600">
          <a:solidFill>
            <a:schemeClr val="tx1">
              <a:lumMod val="50000"/>
            </a:schemeClr>
          </a:solidFill>
          <a:latin typeface="+mn-lt"/>
        </a:defRPr>
      </a:lvl2pPr>
      <a:lvl3pPr marL="1143000" indent="-228600" algn="l" rtl="0" eaLnBrk="0" fontAlgn="base" hangingPunct="0">
        <a:spcBef>
          <a:spcPct val="25000"/>
        </a:spcBef>
        <a:spcAft>
          <a:spcPct val="0"/>
        </a:spcAft>
        <a:buClr>
          <a:srgbClr val="003599"/>
        </a:buClr>
        <a:buChar char="–"/>
        <a:defRPr sz="2300">
          <a:solidFill>
            <a:schemeClr val="tx1">
              <a:lumMod val="50000"/>
            </a:schemeClr>
          </a:solidFill>
          <a:latin typeface="+mn-lt"/>
        </a:defRPr>
      </a:lvl3pPr>
      <a:lvl4pPr marL="1600200" indent="-228600" algn="l" rtl="0" eaLnBrk="0" fontAlgn="base" hangingPunct="0">
        <a:spcBef>
          <a:spcPct val="25000"/>
        </a:spcBef>
        <a:spcAft>
          <a:spcPct val="0"/>
        </a:spcAft>
        <a:buClr>
          <a:srgbClr val="003599"/>
        </a:buClr>
        <a:buChar char="•"/>
        <a:defRPr sz="2000">
          <a:solidFill>
            <a:schemeClr val="tx1">
              <a:lumMod val="50000"/>
            </a:schemeClr>
          </a:solidFill>
          <a:latin typeface="+mn-lt"/>
        </a:defRPr>
      </a:lvl4pPr>
      <a:lvl5pPr marL="2057400" indent="-228600" algn="l" rtl="0" eaLnBrk="0" fontAlgn="base" hangingPunct="0">
        <a:spcBef>
          <a:spcPct val="25000"/>
        </a:spcBef>
        <a:spcAft>
          <a:spcPct val="0"/>
        </a:spcAft>
        <a:buClr>
          <a:srgbClr val="003599"/>
        </a:buClr>
        <a:buChar char="»"/>
        <a:defRPr sz="2000">
          <a:solidFill>
            <a:schemeClr val="tx1">
              <a:lumMod val="50000"/>
            </a:schemeClr>
          </a:solidFill>
          <a:latin typeface="+mn-lt"/>
        </a:defRPr>
      </a:lvl5pPr>
      <a:lvl6pPr marL="2514600" indent="-228600" algn="l" rtl="0" fontAlgn="base">
        <a:spcBef>
          <a:spcPct val="25000"/>
        </a:spcBef>
        <a:spcAft>
          <a:spcPct val="0"/>
        </a:spcAft>
        <a:buClr>
          <a:srgbClr val="003599"/>
        </a:buClr>
        <a:buChar char="»"/>
        <a:defRPr sz="2000">
          <a:solidFill>
            <a:srgbClr val="000000"/>
          </a:solidFill>
          <a:latin typeface="+mn-lt"/>
        </a:defRPr>
      </a:lvl6pPr>
      <a:lvl7pPr marL="2971800" indent="-228600" algn="l" rtl="0" fontAlgn="base">
        <a:spcBef>
          <a:spcPct val="25000"/>
        </a:spcBef>
        <a:spcAft>
          <a:spcPct val="0"/>
        </a:spcAft>
        <a:buClr>
          <a:srgbClr val="003599"/>
        </a:buClr>
        <a:buChar char="»"/>
        <a:defRPr sz="2000">
          <a:solidFill>
            <a:srgbClr val="000000"/>
          </a:solidFill>
          <a:latin typeface="+mn-lt"/>
        </a:defRPr>
      </a:lvl7pPr>
      <a:lvl8pPr marL="3429000" indent="-228600" algn="l" rtl="0" fontAlgn="base">
        <a:spcBef>
          <a:spcPct val="25000"/>
        </a:spcBef>
        <a:spcAft>
          <a:spcPct val="0"/>
        </a:spcAft>
        <a:buClr>
          <a:srgbClr val="003599"/>
        </a:buClr>
        <a:buChar char="»"/>
        <a:defRPr sz="2000">
          <a:solidFill>
            <a:srgbClr val="000000"/>
          </a:solidFill>
          <a:latin typeface="+mn-lt"/>
        </a:defRPr>
      </a:lvl8pPr>
      <a:lvl9pPr marL="3886200" indent="-228600" algn="l" rtl="0" fontAlgn="base">
        <a:spcBef>
          <a:spcPct val="25000"/>
        </a:spcBef>
        <a:spcAft>
          <a:spcPct val="0"/>
        </a:spcAft>
        <a:buClr>
          <a:srgbClr val="003599"/>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0" y="2786743"/>
            <a:ext cx="9144000" cy="1447800"/>
          </a:xfrm>
        </p:spPr>
        <p:txBody>
          <a:bodyPr/>
          <a:lstStyle/>
          <a:p>
            <a:r>
              <a:rPr lang="en-US" dirty="0" smtClean="0"/>
              <a:t>WV Public Energy Authority</a:t>
            </a:r>
            <a:br>
              <a:rPr lang="en-US" dirty="0" smtClean="0"/>
            </a:br>
            <a:r>
              <a:rPr lang="en-US" dirty="0" smtClean="0"/>
              <a:t>LNG Export</a:t>
            </a:r>
            <a:r>
              <a:rPr lang="en-US" dirty="0" smtClean="0"/>
              <a:t>  </a:t>
            </a:r>
            <a:r>
              <a:rPr lang="en-US" dirty="0" smtClean="0"/>
              <a:t/>
            </a:r>
            <a:br>
              <a:rPr lang="en-US" dirty="0" smtClean="0"/>
            </a:br>
            <a:r>
              <a:rPr lang="en-US" dirty="0" smtClean="0"/>
              <a:t>August 22, 2012</a:t>
            </a:r>
            <a:r>
              <a:rPr lang="en-US" dirty="0" smtClean="0"/>
              <a:t/>
            </a:r>
            <a:br>
              <a:rPr lang="en-US" dirty="0" smtClean="0"/>
            </a:b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Box 5"/>
          <p:cNvSpPr txBox="1">
            <a:spLocks noChangeArrowheads="1"/>
          </p:cNvSpPr>
          <p:nvPr/>
        </p:nvSpPr>
        <p:spPr bwMode="auto">
          <a:xfrm>
            <a:off x="0" y="6553200"/>
            <a:ext cx="9144000" cy="261938"/>
          </a:xfrm>
          <a:prstGeom prst="rect">
            <a:avLst/>
          </a:prstGeom>
          <a:noFill/>
          <a:ln w="9525">
            <a:noFill/>
            <a:miter lim="800000"/>
            <a:headEnd/>
            <a:tailEnd/>
          </a:ln>
        </p:spPr>
        <p:txBody>
          <a:bodyPr>
            <a:spAutoFit/>
          </a:bodyPr>
          <a:lstStyle/>
          <a:p>
            <a:pPr algn="ctr">
              <a:defRPr/>
            </a:pPr>
            <a:r>
              <a:rPr lang="en-US" sz="1100" dirty="0">
                <a:solidFill>
                  <a:srgbClr val="000000"/>
                </a:solidFill>
                <a:latin typeface="+mn-lt"/>
              </a:rPr>
              <a:t>Source: Energy Information Administration, Henry Hub Natural Gas Spot Price.</a:t>
            </a:r>
          </a:p>
        </p:txBody>
      </p:sp>
      <p:sp>
        <p:nvSpPr>
          <p:cNvPr id="7" name="Rectangle 9"/>
          <p:cNvSpPr txBox="1">
            <a:spLocks noChangeArrowheads="1"/>
          </p:cNvSpPr>
          <p:nvPr/>
        </p:nvSpPr>
        <p:spPr>
          <a:xfrm>
            <a:off x="0" y="320675"/>
            <a:ext cx="9144000" cy="784225"/>
          </a:xfrm>
          <a:prstGeom prst="rect">
            <a:avLst/>
          </a:prstGeom>
          <a:effectLst>
            <a:outerShdw dist="35921" dir="2700000" algn="ctr" rotWithShape="0">
              <a:schemeClr val="tx1"/>
            </a:outerShdw>
          </a:effectLst>
        </p:spPr>
        <p:txBody>
          <a:bodyPr/>
          <a:lstStyle/>
          <a:p>
            <a:pPr algn="ctr" fontAlgn="auto">
              <a:spcBef>
                <a:spcPts val="0"/>
              </a:spcBef>
              <a:spcAft>
                <a:spcPts val="0"/>
              </a:spcAft>
              <a:defRPr/>
            </a:pPr>
            <a:endParaRPr lang="en-US" sz="3000" b="1" kern="0" dirty="0">
              <a:solidFill>
                <a:srgbClr val="0070C0"/>
              </a:solidFill>
              <a:latin typeface="+mn-lt"/>
            </a:endParaRPr>
          </a:p>
        </p:txBody>
      </p:sp>
      <p:graphicFrame>
        <p:nvGraphicFramePr>
          <p:cNvPr id="1026" name="Content Placeholder 3"/>
          <p:cNvGraphicFramePr>
            <a:graphicFrameLocks/>
          </p:cNvGraphicFramePr>
          <p:nvPr/>
        </p:nvGraphicFramePr>
        <p:xfrm>
          <a:off x="-584200" y="1244600"/>
          <a:ext cx="9728200" cy="5207000"/>
        </p:xfrm>
        <a:graphic>
          <a:graphicData uri="http://schemas.openxmlformats.org/presentationml/2006/ole">
            <p:oleObj spid="_x0000_s1026" r:id="rId4" imgW="9730059" imgH="5206435" progId="Excel.Sheet.8">
              <p:embed/>
            </p:oleObj>
          </a:graphicData>
        </a:graphic>
      </p:graphicFrame>
      <p:sp>
        <p:nvSpPr>
          <p:cNvPr id="1029" name="TextBox 7"/>
          <p:cNvSpPr txBox="1">
            <a:spLocks noChangeArrowheads="1"/>
          </p:cNvSpPr>
          <p:nvPr/>
        </p:nvSpPr>
        <p:spPr bwMode="auto">
          <a:xfrm>
            <a:off x="0" y="1295400"/>
            <a:ext cx="9144000" cy="276225"/>
          </a:xfrm>
          <a:prstGeom prst="rect">
            <a:avLst/>
          </a:prstGeom>
          <a:noFill/>
          <a:ln w="9525">
            <a:noFill/>
            <a:miter lim="800000"/>
            <a:headEnd/>
            <a:tailEnd/>
          </a:ln>
        </p:spPr>
        <p:txBody>
          <a:bodyPr>
            <a:spAutoFit/>
          </a:bodyPr>
          <a:lstStyle/>
          <a:p>
            <a:pPr algn="ctr"/>
            <a:r>
              <a:rPr lang="en-US" sz="1200">
                <a:solidFill>
                  <a:srgbClr val="000000"/>
                </a:solidFill>
              </a:rPr>
              <a:t>(Dollars per Million BTUs)</a:t>
            </a:r>
          </a:p>
        </p:txBody>
      </p:sp>
      <p:sp>
        <p:nvSpPr>
          <p:cNvPr id="8" name="Down Arrow 7"/>
          <p:cNvSpPr/>
          <p:nvPr/>
        </p:nvSpPr>
        <p:spPr>
          <a:xfrm>
            <a:off x="6705600" y="2209800"/>
            <a:ext cx="152400" cy="5334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TextBox 8"/>
          <p:cNvSpPr txBox="1"/>
          <p:nvPr/>
        </p:nvSpPr>
        <p:spPr>
          <a:xfrm>
            <a:off x="5562600" y="1752600"/>
            <a:ext cx="2590800" cy="523220"/>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1400" dirty="0"/>
              <a:t>Marcellus Shale Gas Production Lowers Price</a:t>
            </a:r>
          </a:p>
        </p:txBody>
      </p:sp>
      <p:sp>
        <p:nvSpPr>
          <p:cNvPr id="11" name="Slide Number Placeholder 171"/>
          <p:cNvSpPr>
            <a:spLocks noGrp="1"/>
          </p:cNvSpPr>
          <p:nvPr>
            <p:ph type="sldNum" sz="quarter" idx="4294967295"/>
          </p:nvPr>
        </p:nvSpPr>
        <p:spPr>
          <a:xfrm>
            <a:off x="7010400" y="6492875"/>
            <a:ext cx="2133600" cy="365125"/>
          </a:xfrm>
          <a:prstGeom prst="rect">
            <a:avLst/>
          </a:prstGeom>
        </p:spPr>
        <p:txBody>
          <a:bodyPr/>
          <a:lstStyle/>
          <a:p>
            <a:pPr fontAlgn="base">
              <a:spcBef>
                <a:spcPct val="0"/>
              </a:spcBef>
              <a:spcAft>
                <a:spcPct val="0"/>
              </a:spcAft>
              <a:defRPr/>
            </a:pPr>
            <a:fld id="{2020AFA1-5DC6-4BD9-A97B-878591C88437}" type="slidenum">
              <a:rPr lang="en-US" smtClean="0">
                <a:solidFill>
                  <a:schemeClr val="bg1"/>
                </a:solidFill>
              </a:rPr>
              <a:pPr fontAlgn="base">
                <a:spcBef>
                  <a:spcPct val="0"/>
                </a:spcBef>
                <a:spcAft>
                  <a:spcPct val="0"/>
                </a:spcAft>
                <a:defRPr/>
              </a:pPr>
              <a:t>2</a:t>
            </a:fld>
            <a:endParaRPr lang="en-US" dirty="0" smtClean="0">
              <a:solidFill>
                <a:schemeClr val="bg1"/>
              </a:solidFill>
            </a:endParaRPr>
          </a:p>
        </p:txBody>
      </p:sp>
      <p:sp>
        <p:nvSpPr>
          <p:cNvPr id="15" name="TextBox 14"/>
          <p:cNvSpPr txBox="1"/>
          <p:nvPr/>
        </p:nvSpPr>
        <p:spPr>
          <a:xfrm>
            <a:off x="5562600" y="5334000"/>
            <a:ext cx="2057400" cy="307777"/>
          </a:xfrm>
          <a:prstGeom prst="rect">
            <a:avLst/>
          </a:prstGeom>
          <a:solidFill>
            <a:schemeClr val="accent2"/>
          </a:solidFill>
          <a:ln>
            <a:noFill/>
          </a:ln>
          <a:effectLst>
            <a:innerShdw blurRad="114300">
              <a:prstClr val="black"/>
            </a:innerShdw>
          </a:effectLst>
        </p:spPr>
        <p:txBody>
          <a:bodyPr>
            <a:spAutoFit/>
          </a:bodyPr>
          <a:lstStyle/>
          <a:p>
            <a:pPr>
              <a:defRPr/>
            </a:pPr>
            <a:r>
              <a:rPr lang="en-US" sz="1400" b="1" dirty="0">
                <a:solidFill>
                  <a:schemeClr val="bg1"/>
                </a:solidFill>
              </a:rPr>
              <a:t>Demand up 6.5 BCFD</a:t>
            </a:r>
          </a:p>
        </p:txBody>
      </p:sp>
      <p:sp>
        <p:nvSpPr>
          <p:cNvPr id="18" name="Right Arrow 17"/>
          <p:cNvSpPr/>
          <p:nvPr/>
        </p:nvSpPr>
        <p:spPr>
          <a:xfrm flipH="1">
            <a:off x="5257800" y="5486400"/>
            <a:ext cx="381000" cy="76200"/>
          </a:xfrm>
          <a:prstGeom prst="rightArrow">
            <a:avLst/>
          </a:prstGeom>
          <a:solidFill>
            <a:schemeClr val="tx2"/>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ight Arrow 19"/>
          <p:cNvSpPr/>
          <p:nvPr/>
        </p:nvSpPr>
        <p:spPr>
          <a:xfrm rot="10800000" flipH="1">
            <a:off x="7543800" y="5486400"/>
            <a:ext cx="381000" cy="76200"/>
          </a:xfrm>
          <a:prstGeom prst="rightArrow">
            <a:avLst/>
          </a:prstGeom>
          <a:solidFill>
            <a:schemeClr val="tx2"/>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2"/>
          <p:cNvSpPr txBox="1">
            <a:spLocks noChangeArrowheads="1"/>
          </p:cNvSpPr>
          <p:nvPr/>
        </p:nvSpPr>
        <p:spPr bwMode="auto">
          <a:xfrm>
            <a:off x="0" y="427512"/>
            <a:ext cx="9144000" cy="8122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US" sz="3600" kern="0" dirty="0" smtClean="0">
                <a:solidFill>
                  <a:srgbClr val="003599"/>
                </a:solidFill>
                <a:effectLst>
                  <a:outerShdw blurRad="38100" dist="38100" dir="2700000" algn="tl">
                    <a:srgbClr val="C0C0C0"/>
                  </a:outerShdw>
                </a:effectLst>
              </a:rPr>
              <a:t>Natural Gas Spot Prices</a:t>
            </a:r>
          </a:p>
          <a:p>
            <a:pPr algn="ctr" fontAlgn="base">
              <a:spcBef>
                <a:spcPct val="0"/>
              </a:spcBef>
              <a:spcAft>
                <a:spcPct val="0"/>
              </a:spcAft>
              <a:defRPr/>
            </a:pPr>
            <a:r>
              <a:rPr lang="en-US" sz="2400" kern="0" dirty="0" smtClean="0">
                <a:solidFill>
                  <a:srgbClr val="003599"/>
                </a:solidFill>
                <a:effectLst>
                  <a:outerShdw blurRad="38100" dist="38100" dir="2700000" algn="tl">
                    <a:srgbClr val="C0C0C0"/>
                  </a:outerShdw>
                </a:effectLst>
              </a:rPr>
              <a:t>Monthly Average 1997-2012</a:t>
            </a:r>
            <a:r>
              <a:rPr lang="en-US" sz="3600" kern="0" dirty="0">
                <a:solidFill>
                  <a:srgbClr val="003599"/>
                </a:solidFill>
                <a:effectLst>
                  <a:outerShdw blurRad="38100" dist="38100" dir="2700000" algn="tl">
                    <a:srgbClr val="C0C0C0"/>
                  </a:outerShdw>
                </a:effectLst>
              </a:rPr>
              <a:t/>
            </a:r>
            <a:br>
              <a:rPr lang="en-US" sz="3600" kern="0" dirty="0">
                <a:solidFill>
                  <a:srgbClr val="003599"/>
                </a:solidFill>
                <a:effectLst>
                  <a:outerShdw blurRad="38100" dist="38100" dir="2700000" algn="tl">
                    <a:srgbClr val="C0C0C0"/>
                  </a:outerShdw>
                </a:effectLst>
              </a:rPr>
            </a:br>
            <a:endParaRPr lang="en-US" sz="3600" kern="0" dirty="0">
              <a:solidFill>
                <a:srgbClr val="003599"/>
              </a:solidFill>
              <a:effectLst>
                <a:outerShdw blurRad="38100" dist="38100" dir="2700000" algn="tl">
                  <a:srgbClr val="C0C0C0"/>
                </a:outerShdw>
              </a:effectLst>
            </a:endParaRPr>
          </a:p>
        </p:txBody>
      </p:sp>
      <p:sp>
        <p:nvSpPr>
          <p:cNvPr id="16" name="Slide Number Placeholder 1"/>
          <p:cNvSpPr>
            <a:spLocks noGrp="1"/>
          </p:cNvSpPr>
          <p:nvPr>
            <p:ph type="sldNum" sz="quarter" idx="4294967295"/>
          </p:nvPr>
        </p:nvSpPr>
        <p:spPr>
          <a:xfrm>
            <a:off x="7010400" y="6492875"/>
            <a:ext cx="2133600" cy="365125"/>
          </a:xfrm>
          <a:prstGeom prst="rect">
            <a:avLst/>
          </a:prstGeom>
        </p:spPr>
        <p:txBody>
          <a:bodyPr/>
          <a:lstStyle/>
          <a:p>
            <a:pPr>
              <a:defRPr/>
            </a:pPr>
            <a:fld id="{F4A12DC9-D87D-4EA3-A0C2-0B8CFFD45BE0}"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441367" y="1567543"/>
            <a:ext cx="6505697" cy="1848955"/>
            <a:chOff x="2222666" y="2683823"/>
            <a:chExt cx="6505697" cy="1848955"/>
          </a:xfrm>
        </p:grpSpPr>
        <p:pic>
          <p:nvPicPr>
            <p:cNvPr id="1026" name="Picture 2"/>
            <p:cNvPicPr>
              <a:picLocks noChangeAspect="1" noChangeArrowheads="1"/>
            </p:cNvPicPr>
            <p:nvPr/>
          </p:nvPicPr>
          <p:blipFill>
            <a:blip r:embed="rId2" cstate="print"/>
            <a:srcRect l="6206" t="15382" r="80000" b="72862"/>
            <a:stretch>
              <a:fillRect/>
            </a:stretch>
          </p:blipFill>
          <p:spPr bwMode="auto">
            <a:xfrm>
              <a:off x="2268187" y="2832193"/>
              <a:ext cx="2980707" cy="903222"/>
            </a:xfrm>
            <a:prstGeom prst="rect">
              <a:avLst/>
            </a:prstGeom>
            <a:noFill/>
            <a:ln w="9525">
              <a:solidFill>
                <a:schemeClr val="bg1"/>
              </a:solidFill>
              <a:miter lim="800000"/>
              <a:headEnd/>
              <a:tailEnd/>
            </a:ln>
          </p:spPr>
        </p:pic>
        <p:sp>
          <p:nvSpPr>
            <p:cNvPr id="7" name="Rectangle 6"/>
            <p:cNvSpPr/>
            <p:nvPr/>
          </p:nvSpPr>
          <p:spPr>
            <a:xfrm>
              <a:off x="3610098" y="2683823"/>
              <a:ext cx="2125683" cy="439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22666" y="3701781"/>
              <a:ext cx="6505697" cy="830997"/>
            </a:xfrm>
            <a:prstGeom prst="rect">
              <a:avLst/>
            </a:prstGeom>
            <a:solidFill>
              <a:schemeClr val="bg1"/>
            </a:solidFill>
            <a:ln>
              <a:solidFill>
                <a:schemeClr val="bg1"/>
              </a:solidFill>
            </a:ln>
          </p:spPr>
          <p:txBody>
            <a:bodyPr wrap="square">
              <a:spAutoFit/>
            </a:bodyPr>
            <a:lstStyle/>
            <a:p>
              <a:r>
                <a:rPr lang="en-US" sz="1200" dirty="0" smtClean="0">
                  <a:latin typeface="Times New Roman" pitchFamily="18" charset="0"/>
                  <a:cs typeface="Times New Roman" pitchFamily="18" charset="0"/>
                </a:rPr>
                <a:t>The Post’s View</a:t>
              </a:r>
            </a:p>
            <a:p>
              <a:r>
                <a:rPr lang="en-US" sz="3600" dirty="0" smtClean="0">
                  <a:latin typeface="Times New Roman" pitchFamily="18" charset="0"/>
                  <a:cs typeface="Times New Roman" pitchFamily="18" charset="0"/>
                </a:rPr>
                <a:t>Cove Point means business</a:t>
              </a:r>
              <a:endParaRPr lang="en-US" sz="3600" dirty="0">
                <a:latin typeface="Times New Roman" pitchFamily="18" charset="0"/>
                <a:cs typeface="Times New Roman" pitchFamily="18" charset="0"/>
              </a:endParaRPr>
            </a:p>
          </p:txBody>
        </p:sp>
      </p:grpSp>
      <p:sp>
        <p:nvSpPr>
          <p:cNvPr id="8" name="Title 7"/>
          <p:cNvSpPr>
            <a:spLocks noGrp="1"/>
          </p:cNvSpPr>
          <p:nvPr>
            <p:ph type="title"/>
          </p:nvPr>
        </p:nvSpPr>
        <p:spPr/>
        <p:txBody>
          <a:bodyPr/>
          <a:lstStyle/>
          <a:p>
            <a:r>
              <a:rPr lang="en-US" dirty="0" smtClean="0"/>
              <a:t>Support for Cove Point Project</a:t>
            </a:r>
            <a:endParaRPr lang="en-US" dirty="0"/>
          </a:p>
        </p:txBody>
      </p:sp>
      <p:sp>
        <p:nvSpPr>
          <p:cNvPr id="10" name="TextBox 9"/>
          <p:cNvSpPr txBox="1"/>
          <p:nvPr/>
        </p:nvSpPr>
        <p:spPr>
          <a:xfrm>
            <a:off x="3170712" y="5070763"/>
            <a:ext cx="5712031" cy="1323439"/>
          </a:xfrm>
          <a:prstGeom prst="rect">
            <a:avLst/>
          </a:prstGeom>
          <a:noFill/>
        </p:spPr>
        <p:txBody>
          <a:bodyPr wrap="square" rtlCol="0">
            <a:spAutoFit/>
          </a:bodyPr>
          <a:lstStyle/>
          <a:p>
            <a:pPr>
              <a:spcAft>
                <a:spcPts val="600"/>
              </a:spcAft>
            </a:pPr>
            <a:r>
              <a:rPr lang="en-US" sz="1600" dirty="0" smtClean="0">
                <a:solidFill>
                  <a:schemeClr val="tx1"/>
                </a:solidFill>
              </a:rPr>
              <a:t>“In fact, with the Interior Department and the Environmental Protection Agency both out with sensible new rules over the past few weeks, approving projects such as Cove Point should be seen as a win for everyone, environmentalists included.”</a:t>
            </a:r>
            <a:endParaRPr lang="en-US" sz="1600" dirty="0">
              <a:solidFill>
                <a:schemeClr val="tx1"/>
              </a:solidFill>
            </a:endParaRPr>
          </a:p>
        </p:txBody>
      </p:sp>
      <p:sp>
        <p:nvSpPr>
          <p:cNvPr id="12" name="Rectangle 11"/>
          <p:cNvSpPr/>
          <p:nvPr/>
        </p:nvSpPr>
        <p:spPr>
          <a:xfrm>
            <a:off x="469074" y="3588151"/>
            <a:ext cx="6347362" cy="1323439"/>
          </a:xfrm>
          <a:prstGeom prst="rect">
            <a:avLst/>
          </a:prstGeom>
        </p:spPr>
        <p:txBody>
          <a:bodyPr wrap="square">
            <a:spAutoFit/>
          </a:bodyPr>
          <a:lstStyle/>
          <a:p>
            <a:r>
              <a:rPr lang="en-US" sz="1600" dirty="0" smtClean="0"/>
              <a:t>“The opportunity here is obvious: The United States should export some of its bountiful stocks of natural gas to Japan and other countries with fewer supplies and high demand. That is why Dominion Resources wants to retrofit its Cove Point facility to service exports as well as imports.”</a:t>
            </a:r>
            <a:endParaRPr lang="en-US" sz="1600" dirty="0"/>
          </a:p>
        </p:txBody>
      </p:sp>
      <p:sp>
        <p:nvSpPr>
          <p:cNvPr id="9" name="Slide Number Placeholder 8"/>
          <p:cNvSpPr>
            <a:spLocks noGrp="1"/>
          </p:cNvSpPr>
          <p:nvPr>
            <p:ph type="sldNum" sz="quarter" idx="4294967295"/>
          </p:nvPr>
        </p:nvSpPr>
        <p:spPr>
          <a:xfrm>
            <a:off x="8610600" y="6492875"/>
            <a:ext cx="533400" cy="365125"/>
          </a:xfrm>
          <a:prstGeom prst="rect">
            <a:avLst/>
          </a:prstGeom>
        </p:spPr>
        <p:txBody>
          <a:bodyPr/>
          <a:lstStyle/>
          <a:p>
            <a:fld id="{F900541D-7DB3-4AFD-981D-349450D08A4D}"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8738" indent="-58738">
              <a:lnSpc>
                <a:spcPct val="70000"/>
              </a:lnSpc>
              <a:spcBef>
                <a:spcPts val="0"/>
              </a:spcBef>
              <a:spcAft>
                <a:spcPts val="0"/>
              </a:spcAft>
            </a:pPr>
            <a:r>
              <a:rPr lang="en-US" sz="3600" b="1" dirty="0" smtClean="0">
                <a:effectLst>
                  <a:outerShdw blurRad="38100" dist="38100" dir="2700000" algn="tl">
                    <a:srgbClr val="000000">
                      <a:alpha val="43137"/>
                    </a:srgbClr>
                  </a:outerShdw>
                </a:effectLst>
              </a:rPr>
              <a:t>Cove Point Export Project</a:t>
            </a:r>
            <a:br>
              <a:rPr lang="en-US" sz="36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Benefits for the United States</a:t>
            </a:r>
          </a:p>
        </p:txBody>
      </p:sp>
      <p:sp>
        <p:nvSpPr>
          <p:cNvPr id="2" name="Content Placeholder 1"/>
          <p:cNvSpPr>
            <a:spLocks noGrp="1"/>
          </p:cNvSpPr>
          <p:nvPr>
            <p:ph sz="half" idx="1"/>
          </p:nvPr>
        </p:nvSpPr>
        <p:spPr>
          <a:xfrm>
            <a:off x="117604" y="4476278"/>
            <a:ext cx="1580567" cy="1345100"/>
          </a:xfrm>
        </p:spPr>
        <p:txBody>
          <a:bodyPr>
            <a:noAutofit/>
          </a:bodyPr>
          <a:lstStyle/>
          <a:p>
            <a:pPr marL="341313" indent="-365760">
              <a:buSzPct val="100000"/>
            </a:pPr>
            <a:r>
              <a:rPr lang="en-US" sz="2200" b="1" dirty="0" smtClean="0"/>
              <a:t>Jobs</a:t>
            </a:r>
          </a:p>
          <a:p>
            <a:pPr marL="457200" lvl="2" indent="-274320">
              <a:buClr>
                <a:srgbClr val="3366FF"/>
              </a:buClr>
              <a:buFont typeface="Wingdings" pitchFamily="2" charset="2"/>
              <a:buChar char="§"/>
            </a:pPr>
            <a:r>
              <a:rPr lang="en-US" sz="1600" dirty="0" smtClean="0">
                <a:solidFill>
                  <a:schemeClr val="tx1"/>
                </a:solidFill>
              </a:rPr>
              <a:t>7,000 Short Term</a:t>
            </a:r>
          </a:p>
          <a:p>
            <a:pPr marL="457200" lvl="2" indent="-274320">
              <a:spcAft>
                <a:spcPts val="600"/>
              </a:spcAft>
              <a:buClr>
                <a:srgbClr val="3366FF"/>
              </a:buClr>
              <a:buFont typeface="Wingdings" pitchFamily="2" charset="2"/>
              <a:buChar char="§"/>
            </a:pPr>
            <a:r>
              <a:rPr lang="en-US" sz="1600" dirty="0" smtClean="0">
                <a:solidFill>
                  <a:schemeClr val="tx1"/>
                </a:solidFill>
              </a:rPr>
              <a:t>14,600 Long Term</a:t>
            </a:r>
          </a:p>
          <a:p>
            <a:pPr marL="457200" lvl="2" indent="-274320">
              <a:spcAft>
                <a:spcPts val="600"/>
              </a:spcAft>
              <a:buClr>
                <a:srgbClr val="3366FF"/>
              </a:buClr>
              <a:buFont typeface="Wingdings" pitchFamily="2" charset="2"/>
              <a:buChar char="§"/>
            </a:pPr>
            <a:endParaRPr lang="en-US" sz="800" dirty="0" smtClean="0">
              <a:solidFill>
                <a:srgbClr val="1568B3"/>
              </a:solidFill>
            </a:endParaRPr>
          </a:p>
          <a:p>
            <a:pPr marL="457200" lvl="2" indent="-274320">
              <a:lnSpc>
                <a:spcPct val="90000"/>
              </a:lnSpc>
              <a:buClr>
                <a:srgbClr val="3366FF"/>
              </a:buClr>
              <a:buFont typeface="Wingdings" pitchFamily="2" charset="2"/>
              <a:buChar char="§"/>
            </a:pPr>
            <a:endParaRPr lang="en-US" sz="1600" dirty="0" smtClean="0">
              <a:solidFill>
                <a:srgbClr val="1568B3"/>
              </a:solidFill>
            </a:endParaRPr>
          </a:p>
        </p:txBody>
      </p:sp>
      <p:sp>
        <p:nvSpPr>
          <p:cNvPr id="10" name="Content Placeholder 9"/>
          <p:cNvSpPr>
            <a:spLocks noGrp="1"/>
          </p:cNvSpPr>
          <p:nvPr>
            <p:ph sz="half" idx="2"/>
          </p:nvPr>
        </p:nvSpPr>
        <p:spPr>
          <a:xfrm>
            <a:off x="1686296" y="4514850"/>
            <a:ext cx="3253839" cy="1804469"/>
          </a:xfrm>
        </p:spPr>
        <p:txBody>
          <a:bodyPr>
            <a:normAutofit/>
          </a:bodyPr>
          <a:lstStyle/>
          <a:p>
            <a:pPr marL="341313" indent="-365760">
              <a:lnSpc>
                <a:spcPct val="90000"/>
              </a:lnSpc>
              <a:buSzPct val="100000"/>
            </a:pPr>
            <a:r>
              <a:rPr lang="en-US" sz="2200" b="1" dirty="0"/>
              <a:t>U.S. Trade Imbalance</a:t>
            </a:r>
          </a:p>
          <a:p>
            <a:pPr marL="457200" lvl="2" indent="-274320">
              <a:spcBef>
                <a:spcPts val="0"/>
              </a:spcBef>
              <a:buClr>
                <a:srgbClr val="0066CC"/>
              </a:buClr>
              <a:buFont typeface="Wingdings" pitchFamily="2" charset="2"/>
              <a:buChar char="§"/>
            </a:pPr>
            <a:r>
              <a:rPr lang="en-US" sz="1600" dirty="0">
                <a:solidFill>
                  <a:schemeClr val="tx1"/>
                </a:solidFill>
              </a:rPr>
              <a:t>Reduce $2.8 to </a:t>
            </a:r>
            <a:endParaRPr lang="en-US" sz="1600" dirty="0" smtClean="0">
              <a:solidFill>
                <a:schemeClr val="tx1"/>
              </a:solidFill>
            </a:endParaRPr>
          </a:p>
          <a:p>
            <a:pPr marL="457200" lvl="2" indent="-274320">
              <a:spcBef>
                <a:spcPts val="0"/>
              </a:spcBef>
              <a:buClr>
                <a:srgbClr val="0066CC"/>
              </a:buClr>
              <a:buNone/>
            </a:pPr>
            <a:r>
              <a:rPr lang="en-US" sz="1600" dirty="0" smtClean="0">
                <a:solidFill>
                  <a:schemeClr val="tx1"/>
                </a:solidFill>
              </a:rPr>
              <a:t>	$7.1 billion/year</a:t>
            </a:r>
          </a:p>
          <a:p>
            <a:pPr marL="457200" lvl="2" indent="-274320">
              <a:buClr>
                <a:srgbClr val="0066CC"/>
              </a:buClr>
              <a:buFont typeface="Wingdings" pitchFamily="2" charset="2"/>
              <a:buChar char="§"/>
            </a:pPr>
            <a:r>
              <a:rPr lang="en-US" sz="1600" dirty="0" smtClean="0">
                <a:solidFill>
                  <a:schemeClr val="tx1"/>
                </a:solidFill>
              </a:rPr>
              <a:t>0.6% to 1.4% improvement</a:t>
            </a:r>
            <a:endParaRPr lang="en-US" sz="1600" dirty="0">
              <a:solidFill>
                <a:schemeClr val="tx1"/>
              </a:solidFill>
            </a:endParaRPr>
          </a:p>
          <a:p>
            <a:endParaRPr lang="en-US" sz="2000" dirty="0"/>
          </a:p>
        </p:txBody>
      </p:sp>
      <p:sp>
        <p:nvSpPr>
          <p:cNvPr id="6" name="TextBox 5"/>
          <p:cNvSpPr txBox="1"/>
          <p:nvPr/>
        </p:nvSpPr>
        <p:spPr>
          <a:xfrm>
            <a:off x="3797038" y="6581009"/>
            <a:ext cx="1765211" cy="276991"/>
          </a:xfrm>
          <a:prstGeom prst="rect">
            <a:avLst/>
          </a:prstGeom>
        </p:spPr>
        <p:txBody>
          <a:bodyPr wrap="none" lIns="91432" tIns="45716" rIns="91432" bIns="45716" rtlCol="0">
            <a:spAutoFit/>
          </a:bodyPr>
          <a:lstStyle/>
          <a:p>
            <a:pPr marL="803203" indent="-803203" defTabSz="914318">
              <a:spcBef>
                <a:spcPts val="100"/>
              </a:spcBef>
              <a:spcAft>
                <a:spcPts val="100"/>
              </a:spcAft>
              <a:buClr>
                <a:schemeClr val="tx1"/>
              </a:buClr>
            </a:pPr>
            <a:r>
              <a:rPr lang="en-US" sz="1200" b="1" kern="0" dirty="0" smtClean="0">
                <a:latin typeface="+mn-lt"/>
              </a:rPr>
              <a:t>Source: ICF International</a:t>
            </a:r>
          </a:p>
        </p:txBody>
      </p:sp>
      <p:pic>
        <p:nvPicPr>
          <p:cNvPr id="9218" name="Picture 2" descr="http://www.dom.com/dominion-virginia-power/powering-virginia/images/covepoint_banner.jpg"/>
          <p:cNvPicPr>
            <a:picLocks noChangeAspect="1" noChangeArrowheads="1"/>
          </p:cNvPicPr>
          <p:nvPr/>
        </p:nvPicPr>
        <p:blipFill>
          <a:blip r:embed="rId3" cstate="print"/>
          <a:srcRect/>
          <a:stretch>
            <a:fillRect/>
          </a:stretch>
        </p:blipFill>
        <p:spPr bwMode="auto">
          <a:xfrm>
            <a:off x="704089" y="1638299"/>
            <a:ext cx="7687435" cy="2632364"/>
          </a:xfrm>
          <a:prstGeom prst="rect">
            <a:avLst/>
          </a:prstGeom>
          <a:noFill/>
        </p:spPr>
      </p:pic>
      <p:sp>
        <p:nvSpPr>
          <p:cNvPr id="11" name="Content Placeholder 9"/>
          <p:cNvSpPr txBox="1">
            <a:spLocks/>
          </p:cNvSpPr>
          <p:nvPr/>
        </p:nvSpPr>
        <p:spPr>
          <a:xfrm>
            <a:off x="4767894" y="4528244"/>
            <a:ext cx="2660546" cy="1878787"/>
          </a:xfrm>
          <a:prstGeom prst="rect">
            <a:avLst/>
          </a:prstGeom>
        </p:spPr>
        <p:txBody>
          <a:bodyPr vert="horz" lIns="91440" tIns="45720" rIns="91440" bIns="45720" rtlCol="0">
            <a:normAutofit/>
          </a:bodyPr>
          <a:lstStyle/>
          <a:p>
            <a:pPr marL="341313" indent="-365760">
              <a:lnSpc>
                <a:spcPct val="90000"/>
              </a:lnSpc>
              <a:spcBef>
                <a:spcPct val="20000"/>
              </a:spcBef>
              <a:buClr>
                <a:srgbClr val="1568B3"/>
              </a:buClr>
              <a:buSzPct val="100000"/>
              <a:buFont typeface="Wingdings" pitchFamily="2" charset="2"/>
              <a:buChar char="§"/>
            </a:pPr>
            <a:r>
              <a:rPr lang="en-US" sz="2200" dirty="0" smtClean="0">
                <a:solidFill>
                  <a:schemeClr val="tx1"/>
                </a:solidFill>
                <a:latin typeface="+mn-lt"/>
              </a:rPr>
              <a:t>Taxes</a:t>
            </a:r>
          </a:p>
          <a:p>
            <a:pPr marL="457200" lvl="2" indent="-274320">
              <a:buClr>
                <a:srgbClr val="0066CC"/>
              </a:buClr>
              <a:buFont typeface="Wingdings" pitchFamily="2" charset="2"/>
              <a:buChar char="§"/>
            </a:pPr>
            <a:r>
              <a:rPr lang="en-US" sz="1600" b="0" dirty="0" smtClean="0">
                <a:solidFill>
                  <a:schemeClr val="tx1"/>
                </a:solidFill>
                <a:latin typeface="+mn-lt"/>
              </a:rPr>
              <a:t>Almost $1.0 billion</a:t>
            </a:r>
          </a:p>
          <a:p>
            <a:pPr marL="457200" lvl="2" indent="-274320">
              <a:buClr>
                <a:srgbClr val="0066CC"/>
              </a:buClr>
            </a:pPr>
            <a:r>
              <a:rPr lang="en-US" sz="1600" b="0" dirty="0" smtClean="0">
                <a:solidFill>
                  <a:schemeClr val="tx1"/>
                </a:solidFill>
                <a:latin typeface="+mn-lt"/>
              </a:rPr>
              <a:t>	per year</a:t>
            </a:r>
          </a:p>
          <a:p>
            <a:pPr marL="457200" lvl="2" indent="-274320">
              <a:buClr>
                <a:srgbClr val="0066CC"/>
              </a:buClr>
            </a:pPr>
            <a:endParaRPr lang="en-US" sz="800" b="0" dirty="0" smtClean="0">
              <a:solidFill>
                <a:schemeClr val="tx1"/>
              </a:solidFill>
              <a:latin typeface="+mn-lt"/>
            </a:endParaRPr>
          </a:p>
          <a:p>
            <a:pPr marL="457200" lvl="2" indent="-274320">
              <a:lnSpc>
                <a:spcPct val="90000"/>
              </a:lnSpc>
              <a:buClr>
                <a:srgbClr val="0066CC"/>
              </a:buClr>
              <a:buFont typeface="Wingdings" pitchFamily="2" charset="2"/>
              <a:buChar char="§"/>
            </a:pPr>
            <a:r>
              <a:rPr lang="en-US" sz="1600" b="0" dirty="0" smtClean="0">
                <a:solidFill>
                  <a:schemeClr val="tx1"/>
                </a:solidFill>
                <a:latin typeface="+mn-lt"/>
              </a:rPr>
              <a:t>Up to $40 million in annual property taxes in Calvert County, MD</a:t>
            </a:r>
          </a:p>
          <a:p>
            <a:pPr marL="342900" marR="0" lvl="0" indent="-342900" algn="l" defTabSz="914400" rtl="0" eaLnBrk="1" fontAlgn="auto" latinLnBrk="0" hangingPunct="1">
              <a:lnSpc>
                <a:spcPct val="100000"/>
              </a:lnSpc>
              <a:spcBef>
                <a:spcPct val="20000"/>
              </a:spcBef>
              <a:spcAft>
                <a:spcPts val="0"/>
              </a:spcAft>
              <a:buClr>
                <a:srgbClr val="1568B3"/>
              </a:buClr>
              <a:buSzTx/>
              <a:buFont typeface="Wingdings" pitchFamily="2" charset="2"/>
              <a:buChar char="§"/>
              <a:tabLst/>
              <a:defRPr/>
            </a:pPr>
            <a:endParaRPr lang="en-US" sz="1600" b="0" dirty="0" smtClean="0">
              <a:solidFill>
                <a:srgbClr val="1568B3"/>
              </a:solidFill>
              <a:latin typeface="+mn-lt"/>
            </a:endParaRPr>
          </a:p>
        </p:txBody>
      </p:sp>
      <p:sp>
        <p:nvSpPr>
          <p:cNvPr id="9" name="Content Placeholder 1"/>
          <p:cNvSpPr txBox="1">
            <a:spLocks/>
          </p:cNvSpPr>
          <p:nvPr/>
        </p:nvSpPr>
        <p:spPr>
          <a:xfrm>
            <a:off x="7143093" y="4510983"/>
            <a:ext cx="2000907" cy="2125207"/>
          </a:xfrm>
          <a:prstGeom prst="rect">
            <a:avLst/>
          </a:prstGeom>
        </p:spPr>
        <p:txBody>
          <a:bodyPr vert="horz" lIns="91440" tIns="45720" rIns="91440" bIns="45720" rtlCol="0">
            <a:normAutofit/>
          </a:bodyPr>
          <a:lstStyle/>
          <a:p>
            <a:pPr marL="341313" marR="0" lvl="0" indent="-365760" algn="l" defTabSz="914400" rtl="0" eaLnBrk="1" fontAlgn="auto" latinLnBrk="0" hangingPunct="1">
              <a:lnSpc>
                <a:spcPct val="100000"/>
              </a:lnSpc>
              <a:spcBef>
                <a:spcPct val="20000"/>
              </a:spcBef>
              <a:spcAft>
                <a:spcPts val="0"/>
              </a:spcAft>
              <a:buClr>
                <a:srgbClr val="1568B3"/>
              </a:buClr>
              <a:buSzPct val="100000"/>
              <a:buFont typeface="Wingdings" pitchFamily="2" charset="2"/>
              <a:buChar char="§"/>
              <a:tabLst/>
              <a:defRPr/>
            </a:pPr>
            <a:r>
              <a:rPr kumimoji="0" lang="en-US" sz="2200" b="1" i="0" u="none" strike="noStrike" kern="1200" cap="none" spc="0" normalizeH="0" baseline="0" noProof="0" dirty="0" smtClean="0">
                <a:ln>
                  <a:noFill/>
                </a:ln>
                <a:solidFill>
                  <a:schemeClr val="tx1"/>
                </a:solidFill>
                <a:effectLst/>
                <a:uLnTx/>
                <a:uFillTx/>
                <a:latin typeface="+mn-lt"/>
                <a:ea typeface="+mn-ea"/>
                <a:cs typeface="+mn-cs"/>
              </a:rPr>
              <a:t>Revenue</a:t>
            </a:r>
          </a:p>
          <a:p>
            <a:pPr marL="457200" marR="0" lvl="2" indent="-274320" algn="l" defTabSz="914400" rtl="0" eaLnBrk="1" fontAlgn="auto" latinLnBrk="0" hangingPunct="1">
              <a:lnSpc>
                <a:spcPct val="100000"/>
              </a:lnSpc>
              <a:spcBef>
                <a:spcPct val="20000"/>
              </a:spcBef>
              <a:spcAft>
                <a:spcPts val="0"/>
              </a:spcAft>
              <a:buClr>
                <a:srgbClr val="0066CC"/>
              </a:buClr>
              <a:buSzTx/>
              <a:buFont typeface="Wingdings" pitchFamily="2" charset="2"/>
              <a:buChar char="§"/>
              <a:tabLst/>
              <a:defRPr/>
            </a:pPr>
            <a:r>
              <a:rPr lang="en-US" sz="1600" b="0" dirty="0" smtClean="0">
                <a:solidFill>
                  <a:schemeClr val="tx1"/>
                </a:solidFill>
                <a:latin typeface="+mn-lt"/>
              </a:rPr>
              <a:t>$22 billion in government royalty revenue</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2" indent="-274320" algn="l" defTabSz="914400" rtl="0" eaLnBrk="1" fontAlgn="auto" latinLnBrk="0" hangingPunct="1">
              <a:lnSpc>
                <a:spcPct val="100000"/>
              </a:lnSpc>
              <a:spcBef>
                <a:spcPct val="20000"/>
              </a:spcBef>
              <a:spcAft>
                <a:spcPts val="600"/>
              </a:spcAft>
              <a:buClr>
                <a:srgbClr val="0066CC"/>
              </a:buClr>
              <a:buSzTx/>
              <a:buFont typeface="Wingdings" pitchFamily="2" charset="2"/>
              <a:buChar char="§"/>
              <a:tabLst/>
              <a:defRPr/>
            </a:pPr>
            <a:endParaRPr kumimoji="0" lang="en-US" sz="800" b="0" i="0" u="none" strike="noStrike" kern="1200" cap="none" spc="0" normalizeH="0" baseline="0" noProof="0" dirty="0" smtClean="0">
              <a:ln>
                <a:noFill/>
              </a:ln>
              <a:solidFill>
                <a:srgbClr val="1568B3"/>
              </a:solidFill>
              <a:effectLst/>
              <a:uLnTx/>
              <a:uFillTx/>
              <a:latin typeface="+mn-lt"/>
              <a:ea typeface="+mn-ea"/>
              <a:cs typeface="+mn-cs"/>
            </a:endParaRPr>
          </a:p>
          <a:p>
            <a:pPr marL="457200" marR="0" lvl="2" indent="-274320" algn="l" defTabSz="914400" rtl="0" eaLnBrk="1" fontAlgn="auto" latinLnBrk="0" hangingPunct="1">
              <a:lnSpc>
                <a:spcPct val="90000"/>
              </a:lnSpc>
              <a:spcBef>
                <a:spcPct val="20000"/>
              </a:spcBef>
              <a:spcAft>
                <a:spcPts val="0"/>
              </a:spcAft>
              <a:buClr>
                <a:srgbClr val="0066CC"/>
              </a:buClr>
              <a:buSzTx/>
              <a:buFont typeface="Wingdings" pitchFamily="2" charset="2"/>
              <a:buChar char="§"/>
              <a:tabLst/>
              <a:defRPr/>
            </a:pPr>
            <a:endParaRPr kumimoji="0" lang="en-US" sz="1600" b="0" i="0" u="none" strike="noStrike" kern="1200" cap="none" spc="0" normalizeH="0" baseline="0" noProof="0" dirty="0" smtClean="0">
              <a:ln>
                <a:noFill/>
              </a:ln>
              <a:solidFill>
                <a:srgbClr val="1568B3"/>
              </a:solidFill>
              <a:effectLst/>
              <a:uLnTx/>
              <a:uFillTx/>
              <a:latin typeface="+mn-lt"/>
              <a:ea typeface="+mn-ea"/>
              <a:cs typeface="+mn-cs"/>
            </a:endParaRPr>
          </a:p>
        </p:txBody>
      </p:sp>
      <p:sp>
        <p:nvSpPr>
          <p:cNvPr id="12" name="Slide Number Placeholder 11"/>
          <p:cNvSpPr>
            <a:spLocks noGrp="1"/>
          </p:cNvSpPr>
          <p:nvPr>
            <p:ph type="sldNum" sz="quarter" idx="4294967295"/>
          </p:nvPr>
        </p:nvSpPr>
        <p:spPr>
          <a:xfrm>
            <a:off x="8686800" y="6492875"/>
            <a:ext cx="457200" cy="365125"/>
          </a:xfrm>
          <a:prstGeom prst="rect">
            <a:avLst/>
          </a:prstGeom>
        </p:spPr>
        <p:txBody>
          <a:bodyPr/>
          <a:lstStyle/>
          <a:p>
            <a:fld id="{F900541D-7DB3-4AFD-981D-349450D08A4D}" type="slidenum">
              <a:rPr lang="en-US" smtClean="0">
                <a:solidFill>
                  <a:prstClr val="black">
                    <a:tint val="75000"/>
                  </a:prstClr>
                </a:solidFill>
                <a:latin typeface="+mn-lt"/>
              </a:rPr>
              <a:pPr/>
              <a:t>4</a:t>
            </a:fld>
            <a:endParaRPr lang="en-US">
              <a:solidFill>
                <a:prstClr val="black">
                  <a:tint val="75000"/>
                </a:prstClr>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39780"/>
            <a:ext cx="8229600" cy="4525963"/>
          </a:xfrm>
        </p:spPr>
        <p:txBody>
          <a:bodyPr>
            <a:noAutofit/>
          </a:bodyPr>
          <a:lstStyle/>
          <a:p>
            <a:pPr marL="341313" indent="-365760">
              <a:buSzPct val="100000"/>
            </a:pPr>
            <a:r>
              <a:rPr lang="en-US" dirty="0" smtClean="0"/>
              <a:t>Approximately 5-6M total man-hours</a:t>
            </a:r>
          </a:p>
          <a:p>
            <a:pPr marL="741363" lvl="1" indent="-365760">
              <a:buClr>
                <a:srgbClr val="0066CC"/>
              </a:buClr>
              <a:buSzPct val="100000"/>
              <a:buFont typeface="Wingdings" pitchFamily="2" charset="2"/>
              <a:buChar char="§"/>
            </a:pPr>
            <a:r>
              <a:rPr lang="en-US" sz="1600" dirty="0" smtClean="0">
                <a:solidFill>
                  <a:schemeClr val="tx1"/>
                </a:solidFill>
              </a:rPr>
              <a:t>1,500 jobs on-site at the peak of construction</a:t>
            </a:r>
          </a:p>
          <a:p>
            <a:pPr marL="741363" lvl="1" indent="-365760">
              <a:buClr>
                <a:srgbClr val="0066CC"/>
              </a:buClr>
              <a:buSzPct val="100000"/>
              <a:buFont typeface="Wingdings" pitchFamily="2" charset="2"/>
              <a:buChar char="§"/>
            </a:pPr>
            <a:r>
              <a:rPr lang="en-US" sz="1600" dirty="0" smtClean="0">
                <a:solidFill>
                  <a:schemeClr val="tx1"/>
                </a:solidFill>
              </a:rPr>
              <a:t>750 jobs on average through the 36-42 month construction period</a:t>
            </a:r>
          </a:p>
          <a:p>
            <a:pPr marL="457200" lvl="2" indent="-274320">
              <a:lnSpc>
                <a:spcPct val="90000"/>
              </a:lnSpc>
              <a:buClr>
                <a:schemeClr val="bg1">
                  <a:lumMod val="50000"/>
                </a:schemeClr>
              </a:buClr>
            </a:pPr>
            <a:endParaRPr lang="en-US" sz="2000" dirty="0" smtClean="0">
              <a:solidFill>
                <a:srgbClr val="1568B3"/>
              </a:solidFill>
            </a:endParaRPr>
          </a:p>
        </p:txBody>
      </p:sp>
      <p:sp>
        <p:nvSpPr>
          <p:cNvPr id="4" name="Title 3"/>
          <p:cNvSpPr>
            <a:spLocks noGrp="1"/>
          </p:cNvSpPr>
          <p:nvPr>
            <p:ph type="title"/>
          </p:nvPr>
        </p:nvSpPr>
        <p:spPr>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8738" indent="-58738">
              <a:lnSpc>
                <a:spcPct val="70000"/>
              </a:lnSpc>
              <a:spcBef>
                <a:spcPts val="0"/>
              </a:spcBef>
              <a:spcAft>
                <a:spcPts val="0"/>
              </a:spcAft>
            </a:pPr>
            <a:r>
              <a:rPr lang="en-US" dirty="0" smtClean="0"/>
              <a:t>Cove Point Export Project</a:t>
            </a:r>
            <a:br>
              <a:rPr lang="en-US" dirty="0" smtClean="0"/>
            </a:br>
            <a:r>
              <a:rPr lang="en-US" dirty="0" smtClean="0"/>
              <a:t>Construction Jobs </a:t>
            </a:r>
          </a:p>
        </p:txBody>
      </p:sp>
      <p:sp>
        <p:nvSpPr>
          <p:cNvPr id="6" name="TextBox 5"/>
          <p:cNvSpPr txBox="1"/>
          <p:nvPr/>
        </p:nvSpPr>
        <p:spPr>
          <a:xfrm>
            <a:off x="3488280" y="6344857"/>
            <a:ext cx="1983219" cy="276991"/>
          </a:xfrm>
          <a:prstGeom prst="rect">
            <a:avLst/>
          </a:prstGeom>
        </p:spPr>
        <p:txBody>
          <a:bodyPr wrap="none" lIns="91432" tIns="45716" rIns="91432" bIns="45716" rtlCol="0">
            <a:spAutoFit/>
          </a:bodyPr>
          <a:lstStyle/>
          <a:p>
            <a:pPr marL="803203" indent="-803203" defTabSz="914318">
              <a:spcBef>
                <a:spcPts val="100"/>
              </a:spcBef>
              <a:spcAft>
                <a:spcPts val="100"/>
              </a:spcAft>
              <a:buClr>
                <a:schemeClr val="tx1"/>
              </a:buClr>
            </a:pPr>
            <a:r>
              <a:rPr lang="en-US" sz="1200" b="1" kern="0" dirty="0" smtClean="0">
                <a:latin typeface="+mn-lt"/>
              </a:rPr>
              <a:t>Source: Dominion Estimates</a:t>
            </a:r>
          </a:p>
        </p:txBody>
      </p:sp>
      <p:pic>
        <p:nvPicPr>
          <p:cNvPr id="1026" name="Chart 2"/>
          <p:cNvPicPr>
            <a:picLocks noChangeArrowheads="1"/>
          </p:cNvPicPr>
          <p:nvPr/>
        </p:nvPicPr>
        <p:blipFill>
          <a:blip r:embed="rId3" cstate="print"/>
          <a:srcRect/>
          <a:stretch>
            <a:fillRect/>
          </a:stretch>
        </p:blipFill>
        <p:spPr bwMode="auto">
          <a:xfrm>
            <a:off x="1700463" y="2761489"/>
            <a:ext cx="5707564" cy="3609474"/>
          </a:xfrm>
          <a:prstGeom prst="rect">
            <a:avLst/>
          </a:prstGeom>
          <a:noFill/>
          <a:ln w="9525">
            <a:noFill/>
            <a:miter lim="800000"/>
            <a:headEnd/>
            <a:tailEnd/>
          </a:ln>
        </p:spPr>
      </p:pic>
      <p:sp>
        <p:nvSpPr>
          <p:cNvPr id="7" name="Slide Number Placeholder 6"/>
          <p:cNvSpPr>
            <a:spLocks noGrp="1"/>
          </p:cNvSpPr>
          <p:nvPr>
            <p:ph type="sldNum" sz="quarter" idx="4294967295"/>
          </p:nvPr>
        </p:nvSpPr>
        <p:spPr>
          <a:xfrm>
            <a:off x="8610600" y="6492875"/>
            <a:ext cx="533400" cy="365125"/>
          </a:xfrm>
          <a:prstGeom prst="rect">
            <a:avLst/>
          </a:prstGeom>
        </p:spPr>
        <p:txBody>
          <a:bodyPr/>
          <a:lstStyle/>
          <a:p>
            <a:fld id="{F900541D-7DB3-4AFD-981D-349450D08A4D}"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9522" y="368135"/>
            <a:ext cx="8188036" cy="748146"/>
          </a:xfrm>
        </p:spPr>
        <p:txBody>
          <a:bodyPr/>
          <a:lstStyle/>
          <a:p>
            <a:r>
              <a:rPr lang="en-US" b="1" dirty="0" smtClean="0"/>
              <a:t>Domestic Shale Production Forecast</a:t>
            </a:r>
            <a:endParaRPr lang="en-US" b="1" dirty="0"/>
          </a:p>
        </p:txBody>
      </p:sp>
      <p:graphicFrame>
        <p:nvGraphicFramePr>
          <p:cNvPr id="8" name="Chart 7"/>
          <p:cNvGraphicFramePr>
            <a:graphicFrameLocks/>
          </p:cNvGraphicFramePr>
          <p:nvPr/>
        </p:nvGraphicFramePr>
        <p:xfrm>
          <a:off x="76200" y="1330858"/>
          <a:ext cx="8991599" cy="462632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a:spLocks noChangeArrowheads="1"/>
          </p:cNvSpPr>
          <p:nvPr/>
        </p:nvSpPr>
        <p:spPr bwMode="auto">
          <a:xfrm>
            <a:off x="7478163" y="5939749"/>
            <a:ext cx="1531188" cy="246221"/>
          </a:xfrm>
          <a:prstGeom prst="rect">
            <a:avLst/>
          </a:prstGeom>
          <a:noFill/>
          <a:ln w="9525">
            <a:noFill/>
            <a:miter lim="800000"/>
            <a:headEnd/>
            <a:tailEnd/>
          </a:ln>
        </p:spPr>
        <p:txBody>
          <a:bodyPr wrap="none">
            <a:spAutoFit/>
          </a:bodyPr>
          <a:lstStyle/>
          <a:p>
            <a:r>
              <a:rPr lang="en-US" sz="1000" dirty="0">
                <a:latin typeface="Calibri" pitchFamily="34" charset="0"/>
              </a:rPr>
              <a:t>Source: Wood Mackenzie</a:t>
            </a:r>
          </a:p>
        </p:txBody>
      </p:sp>
      <p:sp>
        <p:nvSpPr>
          <p:cNvPr id="10" name="Right Brace 9"/>
          <p:cNvSpPr/>
          <p:nvPr/>
        </p:nvSpPr>
        <p:spPr>
          <a:xfrm>
            <a:off x="6129648" y="3096285"/>
            <a:ext cx="153451" cy="815817"/>
          </a:xfrm>
          <a:prstGeom prst="rightBrace">
            <a:avLst/>
          </a:prstGeom>
          <a:ln w="28575">
            <a:solidFill>
              <a:schemeClr val="bg1">
                <a:lumMod val="20000"/>
                <a:lumOff val="80000"/>
              </a:schemeClr>
            </a:solidFill>
          </a:ln>
        </p:spPr>
        <p:style>
          <a:lnRef idx="1">
            <a:schemeClr val="accent1"/>
          </a:lnRef>
          <a:fillRef idx="0">
            <a:schemeClr val="accent1"/>
          </a:fillRef>
          <a:effectRef idx="0">
            <a:schemeClr val="accent1"/>
          </a:effectRef>
          <a:fontRef idx="minor">
            <a:schemeClr val="tx1"/>
          </a:fontRef>
        </p:style>
        <p:txBody>
          <a:bodyPr wrap="none" lIns="2103120" tIns="0" rIns="0" bIns="91440" rtlCol="0" anchor="ctr"/>
          <a:lstStyle/>
          <a:p>
            <a:pPr algn="ctr"/>
            <a:r>
              <a:rPr lang="en-US" dirty="0" smtClean="0">
                <a:solidFill>
                  <a:schemeClr val="bg1">
                    <a:lumMod val="20000"/>
                    <a:lumOff val="80000"/>
                  </a:schemeClr>
                </a:solidFill>
              </a:rPr>
              <a:t>Expected to reach</a:t>
            </a:r>
          </a:p>
          <a:p>
            <a:pPr algn="ctr"/>
            <a:r>
              <a:rPr lang="en-US" dirty="0" smtClean="0">
                <a:solidFill>
                  <a:schemeClr val="bg1">
                    <a:lumMod val="20000"/>
                    <a:lumOff val="80000"/>
                  </a:schemeClr>
                </a:solidFill>
              </a:rPr>
              <a:t>11.1 Bcf/d in 2020</a:t>
            </a:r>
            <a:endParaRPr lang="en-US" dirty="0">
              <a:solidFill>
                <a:schemeClr val="bg1">
                  <a:lumMod val="20000"/>
                  <a:lumOff val="80000"/>
                </a:schemeClr>
              </a:solidFill>
            </a:endParaRPr>
          </a:p>
        </p:txBody>
      </p:sp>
      <p:cxnSp>
        <p:nvCxnSpPr>
          <p:cNvPr id="7" name="Straight Arrow Connector 6"/>
          <p:cNvCxnSpPr/>
          <p:nvPr/>
        </p:nvCxnSpPr>
        <p:spPr>
          <a:xfrm>
            <a:off x="4054643" y="3525253"/>
            <a:ext cx="0" cy="30078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042610" y="4150895"/>
            <a:ext cx="0" cy="324854"/>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09473" y="3826042"/>
            <a:ext cx="974558" cy="307777"/>
          </a:xfrm>
          <a:prstGeom prst="rect">
            <a:avLst/>
          </a:prstGeom>
          <a:noFill/>
        </p:spPr>
        <p:txBody>
          <a:bodyPr wrap="square" rtlCol="0">
            <a:spAutoFit/>
          </a:bodyPr>
          <a:lstStyle/>
          <a:p>
            <a:r>
              <a:rPr lang="en-US" dirty="0" smtClean="0">
                <a:solidFill>
                  <a:srgbClr val="FF0000"/>
                </a:solidFill>
              </a:rPr>
              <a:t>5.6 BCFD</a:t>
            </a:r>
            <a:endParaRPr lang="en-US" dirty="0">
              <a:solidFill>
                <a:srgbClr val="FF0000"/>
              </a:solidFill>
            </a:endParaRPr>
          </a:p>
        </p:txBody>
      </p:sp>
      <p:sp>
        <p:nvSpPr>
          <p:cNvPr id="13" name="Slide Number Placeholder 12"/>
          <p:cNvSpPr>
            <a:spLocks noGrp="1"/>
          </p:cNvSpPr>
          <p:nvPr>
            <p:ph type="sldNum" sz="quarter" idx="4294967295"/>
          </p:nvPr>
        </p:nvSpPr>
        <p:spPr>
          <a:xfrm>
            <a:off x="8610600" y="6492875"/>
            <a:ext cx="533400" cy="365125"/>
          </a:xfrm>
          <a:prstGeom prst="rect">
            <a:avLst/>
          </a:prstGeom>
        </p:spPr>
        <p:txBody>
          <a:bodyPr/>
          <a:lstStyle/>
          <a:p>
            <a:fld id="{F900541D-7DB3-4AFD-981D-349450D08A4D}"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2"/>
          <p:cNvPicPr>
            <a:picLocks noChangeAspect="1" noChangeArrowheads="1"/>
          </p:cNvPicPr>
          <p:nvPr/>
        </p:nvPicPr>
        <p:blipFill>
          <a:blip r:embed="rId3" cstate="print"/>
          <a:srcRect/>
          <a:stretch>
            <a:fillRect/>
          </a:stretch>
        </p:blipFill>
        <p:spPr bwMode="auto">
          <a:xfrm>
            <a:off x="2099037" y="2533288"/>
            <a:ext cx="4984750" cy="2166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Default Design">
  <a:themeElements>
    <a:clrScheme name="">
      <a:dk1>
        <a:srgbClr val="5F5F5F"/>
      </a:dk1>
      <a:lt1>
        <a:srgbClr val="FFFFFF"/>
      </a:lt1>
      <a:dk2>
        <a:srgbClr val="003599"/>
      </a:dk2>
      <a:lt2>
        <a:srgbClr val="808080"/>
      </a:lt2>
      <a:accent1>
        <a:srgbClr val="06DE06"/>
      </a:accent1>
      <a:accent2>
        <a:srgbClr val="DE1F3A"/>
      </a:accent2>
      <a:accent3>
        <a:srgbClr val="FFFFFF"/>
      </a:accent3>
      <a:accent4>
        <a:srgbClr val="505050"/>
      </a:accent4>
      <a:accent5>
        <a:srgbClr val="AAECAA"/>
      </a:accent5>
      <a:accent6>
        <a:srgbClr val="C91B34"/>
      </a:accent6>
      <a:hlink>
        <a:srgbClr val="FFD039"/>
      </a:hlink>
      <a:folHlink>
        <a:srgbClr val="003599"/>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bg2"/>
          </a:solidFill>
          <a:prstDash val="solid"/>
          <a:round/>
          <a:headEnd type="none" w="med" len="med"/>
          <a:tailEnd type="none" w="med" len="med"/>
        </a:ln>
        <a:effectLst>
          <a:outerShdw dist="53882" dir="2700000" algn="ctr" rotWithShape="0">
            <a:schemeClr val="bg2">
              <a:alpha val="50000"/>
            </a:schemeClr>
          </a:outerShdw>
        </a:effectLst>
      </a:spPr>
      <a:bodyPr vert="horz" wrap="square" lIns="91440" tIns="45720" rIns="91440" bIns="45720" numCol="1" rtlCol="0" anchor="ctr" anchorCtr="1" compatLnSpc="1">
        <a:prstTxWarp prst="textNoShape">
          <a:avLst/>
        </a:prstTxWarp>
      </a:bodyPr>
      <a:lstStyle>
        <a:defPPr algn="ctr" eaLnBrk="0" hangingPunct="0">
          <a:defRPr dirty="0" smtClean="0"/>
        </a:defPPr>
      </a:lstStyle>
    </a:spDef>
    <a:lnDef>
      <a:spPr bwMode="auto">
        <a:xfrm>
          <a:off x="0" y="0"/>
          <a:ext cx="1" cy="1"/>
        </a:xfrm>
        <a:custGeom>
          <a:avLst/>
          <a:gdLst/>
          <a:ahLst/>
          <a:cxnLst/>
          <a:rect l="0" t="0" r="0" b="0"/>
          <a:pathLst/>
        </a:custGeom>
        <a:solidFill>
          <a:srgbClr val="FFFFCC"/>
        </a:solidFill>
        <a:ln w="9525" cap="flat" cmpd="sng" algn="ctr">
          <a:solidFill>
            <a:schemeClr val="bg2"/>
          </a:solidFill>
          <a:prstDash val="solid"/>
          <a:round/>
          <a:headEnd type="none" w="med" len="med"/>
          <a:tailEnd type="none" w="med" len="med"/>
        </a:ln>
        <a:effectLst>
          <a:outerShdw dist="53882"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234950" marR="0" indent="-23495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rgbClr val="000000"/>
            </a:solidFill>
            <a:effectLst/>
            <a:latin typeface="Arial" charset="0"/>
          </a:defRPr>
        </a:defPPr>
      </a:lstStyle>
    </a:lnDef>
  </a:objectDefaults>
  <a:extraClrSchemeLst>
    <a:extraClrScheme>
      <a:clrScheme name="4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1125</TotalTime>
  <Words>643</Words>
  <Application>Microsoft Office PowerPoint</Application>
  <PresentationFormat>On-screen Show (4:3)</PresentationFormat>
  <Paragraphs>82</Paragraphs>
  <Slides>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7_Default Design</vt:lpstr>
      <vt:lpstr>Microsoft Office Excel 97-2003 Worksheet</vt:lpstr>
      <vt:lpstr>WV Public Energy Authority LNG Export   August 22, 2012 </vt:lpstr>
      <vt:lpstr>Slide 2</vt:lpstr>
      <vt:lpstr>Support for Cove Point Project</vt:lpstr>
      <vt:lpstr>Cove Point Export Project Benefits for the United States</vt:lpstr>
      <vt:lpstr>Cove Point Export Project Construction Jobs </vt:lpstr>
      <vt:lpstr>Domestic Shale Production Forecast</vt:lpstr>
      <vt:lpstr>Slide 7</vt:lpstr>
    </vt:vector>
  </TitlesOfParts>
  <Company>Dominion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Electric &amp; Power Company (VEPCO)</dc:title>
  <dc:creator>sarah58</dc:creator>
  <cp:lastModifiedBy>Imageadmin</cp:lastModifiedBy>
  <cp:revision>72</cp:revision>
  <dcterms:created xsi:type="dcterms:W3CDTF">2011-08-09T17:53:26Z</dcterms:created>
  <dcterms:modified xsi:type="dcterms:W3CDTF">2012-08-20T14:11:07Z</dcterms:modified>
</cp:coreProperties>
</file>